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3"/>
  </p:sldMasterIdLst>
  <p:notesMasterIdLst>
    <p:notesMasterId r:id="rId5"/>
  </p:notesMasterIdLst>
  <p:sldIdLst>
    <p:sldId id="293" r:id="rId4"/>
    <p:sldId id="287" r:id="rId6"/>
    <p:sldId id="288" r:id="rId7"/>
    <p:sldId id="290" r:id="rId8"/>
    <p:sldId id="268" r:id="rId9"/>
    <p:sldId id="272" r:id="rId10"/>
    <p:sldId id="284" r:id="rId11"/>
    <p:sldId id="269" r:id="rId12"/>
    <p:sldId id="267" r:id="rId13"/>
    <p:sldId id="292" r:id="rId14"/>
    <p:sldId id="307" r:id="rId15"/>
    <p:sldId id="304" r:id="rId16"/>
    <p:sldId id="303" r:id="rId17"/>
    <p:sldId id="309" r:id="rId18"/>
    <p:sldId id="310" r:id="rId19"/>
    <p:sldId id="306" r:id="rId20"/>
    <p:sldId id="311" r:id="rId21"/>
    <p:sldId id="312" r:id="rId22"/>
    <p:sldId id="305" r:id="rId23"/>
    <p:sldId id="314" r:id="rId24"/>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微软雅黑" panose="020B0503020204020204" pitchFamily="34" charset="-122"/>
      <p:regular r:id="rId32"/>
    </p:embeddedFont>
    <p:embeddedFont>
      <p:font typeface="方正正中黑_GBK" panose="02000000000000000000" pitchFamily="2" charset="-122"/>
      <p:regular r:id="rId33"/>
    </p:embeddedFont>
    <p:embeddedFont>
      <p:font typeface="等线" panose="02010600030101010101" pitchFamily="2" charset="-122"/>
      <p:regular r:id="rId34"/>
    </p:embeddedFont>
    <p:embeddedFont>
      <p:font typeface="Impact" panose="020B0806030902050204" pitchFamily="34" charset="0"/>
      <p:regular r:id="rId35"/>
    </p:embeddedFont>
    <p:embeddedFont>
      <p:font typeface="华文楷体" panose="02010600040101010101" charset="-122"/>
      <p:regular r:id="rId36"/>
    </p:embeddedFont>
    <p:embeddedFont>
      <p:font typeface="Monotype Corsiva" panose="03010101010201010101" charset="0"/>
      <p:italic r:id="rId37"/>
    </p:embeddedFont>
  </p:embeddedFontLst>
  <p:custDataLst>
    <p:tags r:id="rId38"/>
  </p:custData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95238"/>
  </p:normalViewPr>
  <p:slideViewPr>
    <p:cSldViewPr snapToGrid="0" showGuides="1">
      <p:cViewPr varScale="1">
        <p:scale>
          <a:sx n="96" d="100"/>
          <a:sy n="96" d="100"/>
        </p:scale>
        <p:origin x="1112" y="168"/>
      </p:cViewPr>
      <p:guideLst>
        <p:guide orient="horz" pos="2107"/>
        <p:guide pos="3900"/>
      </p:guideLst>
    </p:cSldViewPr>
  </p:slideViewPr>
  <p:notesTextViewPr>
    <p:cViewPr>
      <p:scale>
        <a:sx n="1" d="1"/>
        <a:sy n="1" d="1"/>
      </p:scale>
      <p:origin x="0" y="0"/>
    </p:cViewPr>
  </p:notesTextViewPr>
  <p:sorterViewPr showFormatting="0">
    <p:cViewPr varScale="1">
      <p:scale>
        <a:sx n="1" d="1"/>
        <a:sy n="1" d="1"/>
      </p:scale>
      <p:origin x="0" y="-445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4.xml"/><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Master" Target="slideMasters/slideMaster2.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B4E8184E-79E9-4E37-A80C-2F03E678E02E}"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p:nvPr>
        </p:nvSpPr>
        <p:spPr>
          <a:noFill/>
          <a:ln>
            <a:noFill/>
          </a:ln>
        </p:spPr>
        <p:txBody>
          <a:bodyPr wrap="square" lIns="91440" tIns="45720" rIns="91440" bIns="45720" anchor="t"/>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a:solidFill>
              <a:srgbClr val="000000">
                <a:alpha val="100000"/>
              </a:srgbClr>
            </a:solidFill>
            <a:miter lim="800000"/>
          </a:ln>
        </p:spPr>
      </p:sp>
      <p:sp>
        <p:nvSpPr>
          <p:cNvPr id="38915"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38916"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a:solidFill>
              <a:srgbClr val="000000">
                <a:alpha val="100000"/>
              </a:srgbClr>
            </a:solidFill>
            <a:miter lim="800000"/>
          </a:ln>
        </p:spPr>
      </p:sp>
      <p:sp>
        <p:nvSpPr>
          <p:cNvPr id="1433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1434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solidFill>
              <a:srgbClr val="000000">
                <a:alpha val="100000"/>
              </a:srgbClr>
            </a:solidFill>
            <a:miter lim="800000"/>
          </a:ln>
        </p:spPr>
      </p:sp>
      <p:sp>
        <p:nvSpPr>
          <p:cNvPr id="20483"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048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5325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p:nvPr>
        </p:nvSpPr>
        <p:spPr>
          <a:noFill/>
          <a:ln>
            <a:noFill/>
          </a:ln>
        </p:spPr>
        <p:txBody>
          <a:bodyPr wrap="square" lIns="91440" tIns="45720" rIns="91440" bIns="45720" anchor="t"/>
          <a:p>
            <a:pPr lvl="0"/>
            <a:endParaRPr lang="zh-CN" altLang="en-US" dirty="0"/>
          </a:p>
        </p:txBody>
      </p:sp>
      <p:sp>
        <p:nvSpPr>
          <p:cNvPr id="1638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a:solidFill>
              <a:srgbClr val="000000">
                <a:alpha val="100000"/>
              </a:srgbClr>
            </a:solidFill>
            <a:miter lim="800000"/>
          </a:ln>
        </p:spPr>
      </p:sp>
      <p:sp>
        <p:nvSpPr>
          <p:cNvPr id="24579"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58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a:solidFill>
              <a:srgbClr val="000000">
                <a:alpha val="100000"/>
              </a:srgbClr>
            </a:solidFill>
            <a:miter lim="800000"/>
          </a:ln>
        </p:spPr>
      </p:sp>
      <p:sp>
        <p:nvSpPr>
          <p:cNvPr id="3686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686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版权页">
    <p:bg>
      <p:bgPr>
        <a:solidFill>
          <a:schemeClr val="bg1"/>
        </a:solidFill>
        <a:effectLst/>
      </p:bgPr>
    </p:bg>
    <p:spTree>
      <p:nvGrpSpPr>
        <p:cNvPr id="1" name=""/>
        <p:cNvGrpSpPr/>
        <p:nvPr/>
      </p:nvGrpSpPr>
      <p:grpSpPr>
        <a:xfrm>
          <a:off x="0" y="0"/>
          <a:ext cx="0" cy="0"/>
          <a:chOff x="0" y="0"/>
          <a:chExt cx="0" cy="0"/>
        </a:xfrm>
      </p:grpSpPr>
      <p:grpSp>
        <p:nvGrpSpPr>
          <p:cNvPr id="2050" name="组合 1"/>
          <p:cNvGrpSpPr/>
          <p:nvPr userDrawn="1"/>
        </p:nvGrpSpPr>
        <p:grpSpPr>
          <a:xfrm>
            <a:off x="0" y="0"/>
            <a:ext cx="12192000" cy="6858000"/>
            <a:chOff x="0" y="0"/>
            <a:chExt cx="12192000" cy="6858000"/>
          </a:xfrm>
        </p:grpSpPr>
        <p:pic>
          <p:nvPicPr>
            <p:cNvPr id="2051" name="图片 1"/>
            <p:cNvPicPr>
              <a:picLocks noChangeAspect="1"/>
            </p:cNvPicPr>
            <p:nvPr/>
          </p:nvPicPr>
          <p:blipFill>
            <a:blip r:embed="rId2"/>
            <a:stretch>
              <a:fillRect/>
            </a:stretch>
          </p:blipFill>
          <p:spPr>
            <a:xfrm>
              <a:off x="0" y="0"/>
              <a:ext cx="12192000" cy="6858000"/>
            </a:xfrm>
            <a:prstGeom prst="rect">
              <a:avLst/>
            </a:prstGeom>
            <a:noFill/>
            <a:ln w="9525">
              <a:noFill/>
            </a:ln>
          </p:spPr>
        </p:pic>
        <p:pic>
          <p:nvPicPr>
            <p:cNvPr id="2052" name="图片 11"/>
            <p:cNvPicPr>
              <a:picLocks noChangeAspect="1"/>
            </p:cNvPicPr>
            <p:nvPr/>
          </p:nvPicPr>
          <p:blipFill>
            <a:blip r:embed="rId3"/>
            <a:stretch>
              <a:fillRect/>
            </a:stretch>
          </p:blipFill>
          <p:spPr>
            <a:xfrm>
              <a:off x="5016500" y="1628775"/>
              <a:ext cx="2159000" cy="2159000"/>
            </a:xfrm>
            <a:prstGeom prst="rect">
              <a:avLst/>
            </a:prstGeom>
            <a:noFill/>
            <a:ln w="9525">
              <a:noFill/>
            </a:ln>
          </p:spPr>
        </p:pic>
        <p:pic>
          <p:nvPicPr>
            <p:cNvPr id="2053" name="图片 1"/>
            <p:cNvPicPr>
              <a:picLocks noChangeAspect="1"/>
            </p:cNvPicPr>
            <p:nvPr/>
          </p:nvPicPr>
          <p:blipFill>
            <a:blip r:embed="rId4"/>
            <a:stretch>
              <a:fillRect/>
            </a:stretch>
          </p:blipFill>
          <p:spPr>
            <a:xfrm>
              <a:off x="3624263" y="3579813"/>
              <a:ext cx="4943475" cy="1073150"/>
            </a:xfrm>
            <a:prstGeom prst="rect">
              <a:avLst/>
            </a:prstGeom>
            <a:noFill/>
            <a:ln w="9525">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信息页">
    <p:bg>
      <p:bgPr>
        <a:solidFill>
          <a:schemeClr val="bg1"/>
        </a:solidFill>
        <a:effectLst/>
      </p:bgPr>
    </p:bg>
    <p:spTree>
      <p:nvGrpSpPr>
        <p:cNvPr id="1" name=""/>
        <p:cNvGrpSpPr/>
        <p:nvPr/>
      </p:nvGrpSpPr>
      <p:grpSpPr>
        <a:xfrm>
          <a:off x="0" y="0"/>
          <a:ext cx="0" cy="0"/>
          <a:chOff x="0" y="0"/>
          <a:chExt cx="0" cy="0"/>
        </a:xfrm>
      </p:grpSpPr>
      <p:grpSp>
        <p:nvGrpSpPr>
          <p:cNvPr id="3074" name="组合 3"/>
          <p:cNvGrpSpPr/>
          <p:nvPr userDrawn="1"/>
        </p:nvGrpSpPr>
        <p:grpSpPr>
          <a:xfrm>
            <a:off x="0" y="0"/>
            <a:ext cx="12192000" cy="6858000"/>
            <a:chOff x="0" y="0"/>
            <a:chExt cx="12192000" cy="6858000"/>
          </a:xfrm>
        </p:grpSpPr>
        <p:pic>
          <p:nvPicPr>
            <p:cNvPr id="307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文本框 11"/>
            <p:cNvSpPr txBox="1">
              <a:spLocks noChangeArrowheads="1"/>
            </p:cNvSpPr>
            <p:nvPr/>
          </p:nvSpPr>
          <p:spPr bwMode="auto">
            <a:xfrm>
              <a:off x="3117850" y="5781675"/>
              <a:ext cx="5956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只为设计最优质</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endPar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关注 灰色的风 更多优秀</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作品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模板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图表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教程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经验分享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优秀设计</a:t>
              </a:r>
              <a:endPar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77" name="图片 12"/>
            <p:cNvPicPr>
              <a:picLocks noChangeAspect="1"/>
            </p:cNvPicPr>
            <p:nvPr/>
          </p:nvPicPr>
          <p:blipFill>
            <a:blip r:embed="rId3"/>
            <a:stretch>
              <a:fillRect/>
            </a:stretch>
          </p:blipFill>
          <p:spPr>
            <a:xfrm>
              <a:off x="6816725" y="1690688"/>
              <a:ext cx="1976438" cy="1976437"/>
            </a:xfrm>
            <a:prstGeom prst="rect">
              <a:avLst/>
            </a:prstGeom>
            <a:noFill/>
            <a:ln w="38100" cap="flat" cmpd="sng">
              <a:solidFill>
                <a:schemeClr val="bg1"/>
              </a:solidFill>
              <a:prstDash val="solid"/>
              <a:miter/>
              <a:headEnd type="none" w="med" len="med"/>
              <a:tailEnd type="none" w="med" len="med"/>
            </a:ln>
          </p:spPr>
        </p:pic>
        <p:pic>
          <p:nvPicPr>
            <p:cNvPr id="3078" name="图片 13"/>
            <p:cNvPicPr>
              <a:picLocks noChangeAspect="1"/>
            </p:cNvPicPr>
            <p:nvPr/>
          </p:nvPicPr>
          <p:blipFill>
            <a:blip r:embed="rId4"/>
            <a:stretch>
              <a:fillRect/>
            </a:stretch>
          </p:blipFill>
          <p:spPr>
            <a:xfrm>
              <a:off x="3398838" y="1690688"/>
              <a:ext cx="1976437" cy="1976437"/>
            </a:xfrm>
            <a:prstGeom prst="rect">
              <a:avLst/>
            </a:prstGeom>
            <a:noFill/>
            <a:ln w="38100" cap="flat" cmpd="sng">
              <a:solidFill>
                <a:schemeClr val="bg1"/>
              </a:solidFill>
              <a:prstDash val="solid"/>
              <a:miter/>
              <a:headEnd type="none" w="med" len="med"/>
              <a:tailEnd type="none" w="med" len="med"/>
            </a:ln>
          </p:spPr>
        </p:pic>
        <p:sp>
          <p:nvSpPr>
            <p:cNvPr id="7" name="文本框 5"/>
            <p:cNvSpPr txBox="1">
              <a:spLocks noChangeArrowheads="1"/>
            </p:cNvSpPr>
            <p:nvPr/>
          </p:nvSpPr>
          <p:spPr bwMode="auto">
            <a:xfrm>
              <a:off x="3398838" y="3786188"/>
              <a:ext cx="1976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公众号</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hsdf_ppt</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6"/>
            <p:cNvSpPr txBox="1">
              <a:spLocks noChangeArrowheads="1"/>
            </p:cNvSpPr>
            <p:nvPr/>
          </p:nvSpPr>
          <p:spPr bwMode="auto">
            <a:xfrm>
              <a:off x="6816725" y="3786188"/>
              <a:ext cx="1976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微博</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灰色</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_</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风</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81" name="图片 7"/>
            <p:cNvPicPr>
              <a:picLocks noChangeAspect="1"/>
            </p:cNvPicPr>
            <p:nvPr/>
          </p:nvPicPr>
          <p:blipFill>
            <a:blip r:embed="rId5"/>
            <a:stretch>
              <a:fillRect/>
            </a:stretch>
          </p:blipFill>
          <p:spPr>
            <a:xfrm>
              <a:off x="2927350" y="1196975"/>
              <a:ext cx="750888" cy="749300"/>
            </a:xfrm>
            <a:prstGeom prst="rect">
              <a:avLst/>
            </a:prstGeom>
            <a:noFill/>
            <a:ln w="9525">
              <a:noFill/>
            </a:ln>
          </p:spPr>
        </p:pic>
        <p:pic>
          <p:nvPicPr>
            <p:cNvPr id="3082" name="图片 1"/>
            <p:cNvPicPr>
              <a:picLocks noChangeAspect="1"/>
            </p:cNvPicPr>
            <p:nvPr/>
          </p:nvPicPr>
          <p:blipFill>
            <a:blip r:embed="rId6"/>
            <a:stretch>
              <a:fillRect/>
            </a:stretch>
          </p:blipFill>
          <p:spPr>
            <a:xfrm>
              <a:off x="6506670" y="1306051"/>
              <a:ext cx="560881" cy="457240"/>
            </a:xfrm>
            <a:prstGeom prst="rect">
              <a:avLst/>
            </a:prstGeom>
            <a:noFill/>
            <a:ln w="9525">
              <a:noFill/>
            </a:ln>
          </p:spPr>
        </p:pic>
      </p:gr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Tx/>
              <a:buNone/>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sv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7" Type="http://schemas.openxmlformats.org/officeDocument/2006/relationships/notesSlide" Target="../notesSlides/notesSlide13.xml"/><Relationship Id="rId16" Type="http://schemas.openxmlformats.org/officeDocument/2006/relationships/slideLayout" Target="../slideLayouts/slideLayout4.xml"/><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33.wmf"/><Relationship Id="rId7" Type="http://schemas.openxmlformats.org/officeDocument/2006/relationships/oleObject" Target="../embeddings/oleObject5.bin"/><Relationship Id="rId6" Type="http://schemas.openxmlformats.org/officeDocument/2006/relationships/image" Target="../media/image32.wmf"/><Relationship Id="rId5" Type="http://schemas.openxmlformats.org/officeDocument/2006/relationships/oleObject" Target="../embeddings/oleObject4.bin"/><Relationship Id="rId4" Type="http://schemas.openxmlformats.org/officeDocument/2006/relationships/image" Target="../media/image31.wmf"/><Relationship Id="rId3" Type="http://schemas.openxmlformats.org/officeDocument/2006/relationships/oleObject" Target="../embeddings/oleObject3.bin"/><Relationship Id="rId2" Type="http://schemas.openxmlformats.org/officeDocument/2006/relationships/image" Target="../media/image12.wmf"/><Relationship Id="rId14" Type="http://schemas.openxmlformats.org/officeDocument/2006/relationships/vmlDrawing" Target="../drawings/vmlDrawing2.vml"/><Relationship Id="rId13" Type="http://schemas.openxmlformats.org/officeDocument/2006/relationships/slideLayout" Target="../slideLayouts/slideLayout1.xml"/><Relationship Id="rId12" Type="http://schemas.openxmlformats.org/officeDocument/2006/relationships/image" Target="../media/image35.wmf"/><Relationship Id="rId11" Type="http://schemas.openxmlformats.org/officeDocument/2006/relationships/oleObject" Target="../embeddings/oleObject7.bin"/><Relationship Id="rId10" Type="http://schemas.openxmlformats.org/officeDocument/2006/relationships/image" Target="../media/image34.w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9" Type="http://schemas.openxmlformats.org/officeDocument/2006/relationships/image" Target="../media/image39.wmf"/><Relationship Id="rId8" Type="http://schemas.openxmlformats.org/officeDocument/2006/relationships/oleObject" Target="../embeddings/oleObject12.bin"/><Relationship Id="rId7" Type="http://schemas.openxmlformats.org/officeDocument/2006/relationships/image" Target="../media/image38.wmf"/><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37.wmf"/><Relationship Id="rId3" Type="http://schemas.openxmlformats.org/officeDocument/2006/relationships/oleObject" Target="../embeddings/oleObject9.bin"/><Relationship Id="rId2" Type="http://schemas.openxmlformats.org/officeDocument/2006/relationships/image" Target="../media/image36.wmf"/><Relationship Id="rId14" Type="http://schemas.openxmlformats.org/officeDocument/2006/relationships/notesSlide" Target="../notesSlides/notesSlide14.xml"/><Relationship Id="rId13" Type="http://schemas.openxmlformats.org/officeDocument/2006/relationships/vmlDrawing" Target="../drawings/vmlDrawing3.vml"/><Relationship Id="rId12" Type="http://schemas.openxmlformats.org/officeDocument/2006/relationships/slideLayout" Target="../slideLayouts/slideLayout4.xml"/><Relationship Id="rId11" Type="http://schemas.openxmlformats.org/officeDocument/2006/relationships/image" Target="../media/image40.wmf"/><Relationship Id="rId10" Type="http://schemas.openxmlformats.org/officeDocument/2006/relationships/oleObject" Target="../embeddings/oleObject13.bin"/><Relationship Id="rId1"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19.xml.rels><?xml version="1.0" encoding="UTF-8" standalone="yes"?>
<Relationships xmlns="http://schemas.openxmlformats.org/package/2006/relationships"><Relationship Id="rId9" Type="http://schemas.openxmlformats.org/officeDocument/2006/relationships/hyperlink" Target="https://baike.baidu.com/item/%E9%9A%90%E5%87%BD%E6%95%B0/6988840" TargetMode="External"/><Relationship Id="rId8" Type="http://schemas.openxmlformats.org/officeDocument/2006/relationships/hyperlink" Target="https://baike.baidu.com/item/%E5%85%A8%E5%BE%AE%E5%88%86/8155184" TargetMode="External"/><Relationship Id="rId7" Type="http://schemas.openxmlformats.org/officeDocument/2006/relationships/hyperlink" Target="https://baike.baidu.com/item/%E7%BA%BF%E6%80%A7%E7%BB%84%E5%90%88/8664061" TargetMode="External"/><Relationship Id="rId6" Type="http://schemas.openxmlformats.org/officeDocument/2006/relationships/hyperlink" Target="https://baike.baidu.com/item/%E6%9C%80%E4%BC%98%E5%8C%96%E9%97%AE%E9%A2%98/9632567" TargetMode="External"/><Relationship Id="rId5" Type="http://schemas.openxmlformats.org/officeDocument/2006/relationships/hyperlink" Target="https://baike.baidu.com/item/%E7%BA%A6%E6%9D%9F%E6%9D%A1%E4%BB%B6/1046571" TargetMode="External"/><Relationship Id="rId4" Type="http://schemas.openxmlformats.org/officeDocument/2006/relationships/hyperlink" Target="https://baike.baidu.com/item/%E6%9E%81%E5%80%BC/5330918" TargetMode="External"/><Relationship Id="rId3" Type="http://schemas.openxmlformats.org/officeDocument/2006/relationships/hyperlink" Target="https://baike.baidu.com/item/%E5%A4%9A%E5%85%83%E5%87%BD%E6%95%B0/2498728" TargetMode="External"/><Relationship Id="rId2" Type="http://schemas.openxmlformats.org/officeDocument/2006/relationships/hyperlink" Target="https://baike.baidu.com/item/%E7%BA%A6%E7%91%9F%E5%A4%AB%C2%B7%E8%B7%AF%E6%98%93%E6%96%AF%C2%B7%E6%8B%89%E6%A0%BC%E6%9C%97%E6%97%A5/7070424" TargetMode="External"/><Relationship Id="rId11" Type="http://schemas.openxmlformats.org/officeDocument/2006/relationships/slideLayout" Target="../slideLayouts/slideLayout4.xml"/><Relationship Id="rId10" Type="http://schemas.openxmlformats.org/officeDocument/2006/relationships/image" Target="../media/image42.png"/><Relationship Id="rId1" Type="http://schemas.openxmlformats.org/officeDocument/2006/relationships/hyperlink" Target="https://baike.baidu.com/item/%E9%97%AE%E9%A2%98/106736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4" name="文本框 4"/>
          <p:cNvSpPr txBox="1"/>
          <p:nvPr>
            <p:custDataLst>
              <p:tags r:id="rId2"/>
            </p:custDataLst>
          </p:nvPr>
        </p:nvSpPr>
        <p:spPr>
          <a:xfrm>
            <a:off x="4480560" y="2222500"/>
            <a:ext cx="3230880" cy="1014730"/>
          </a:xfrm>
          <a:prstGeom prst="rect">
            <a:avLst/>
          </a:prstGeom>
          <a:noFill/>
          <a:ln w="9525">
            <a:noFill/>
          </a:ln>
        </p:spPr>
        <p:txBody>
          <a:bodyPr wrap="none">
            <a:spAutoFit/>
          </a:bodyPr>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拉格朗日</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
        <p:nvSpPr>
          <p:cNvPr id="6" name="矩形 5"/>
          <p:cNvSpPr/>
          <p:nvPr>
            <p:custDataLst>
              <p:tags r:id="rId3"/>
            </p:custDataLst>
          </p:nvPr>
        </p:nvSpPr>
        <p:spPr>
          <a:xfrm>
            <a:off x="1533525" y="3213100"/>
            <a:ext cx="911542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bg1">
                    <a:lumMod val="75000"/>
                  </a:schemeClr>
                </a:solidFill>
                <a:effectLst/>
                <a:uLnTx/>
                <a:uFillTx/>
                <a:latin typeface="+mn-ea"/>
                <a:ea typeface="+mn-ea"/>
                <a:cs typeface="+mn-cs"/>
                <a:sym typeface="+mn-ea"/>
              </a:rPr>
              <a:t>Lagrange</a:t>
            </a:r>
            <a:endParaRPr kumimoji="0" lang="en-US" altLang="zh-CN" sz="2400" b="0" i="0" u="none" strike="noStrike" kern="1200" cap="none" spc="0" normalizeH="0" baseline="0" noProof="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738188"/>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4762" y="442595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4763" y="47879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9" name="Freeform 33"/>
          <p:cNvSpPr>
            <a:spLocks noEditPoints="1"/>
          </p:cNvSpPr>
          <p:nvPr/>
        </p:nvSpPr>
        <p:spPr>
          <a:xfrm>
            <a:off x="5868988" y="962025"/>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
        <p:nvSpPr>
          <p:cNvPr id="5131" name="文本框 11"/>
          <p:cNvSpPr txBox="1"/>
          <p:nvPr/>
        </p:nvSpPr>
        <p:spPr>
          <a:xfrm>
            <a:off x="7038340" y="5645150"/>
            <a:ext cx="2922905" cy="460375"/>
          </a:xfrm>
          <a:prstGeom prst="rect">
            <a:avLst/>
          </a:prstGeom>
          <a:noFill/>
          <a:ln w="9525">
            <a:noFill/>
          </a:ln>
        </p:spPr>
        <p:txBody>
          <a:bodyPr wrap="square">
            <a:spAutoFit/>
          </a:bodyPr>
          <a:p>
            <a:pPr eaLnBrk="1" hangingPunct="1"/>
            <a:r>
              <a:rPr lang="zh-CN" altLang="en-US" sz="2400" dirty="0">
                <a:latin typeface="Calibri" panose="020F0502020204030204" pitchFamily="34" charset="0"/>
              </a:rPr>
              <a:t>答辩：第四小组</a:t>
            </a:r>
            <a:endParaRPr lang="zh-CN" altLang="en-US" sz="2400" dirty="0">
              <a:latin typeface="Calibri" panose="020F0502020204030204" pitchFamily="34" charset="0"/>
            </a:endParaRPr>
          </a:p>
        </p:txBody>
      </p:sp>
      <p:sp>
        <p:nvSpPr>
          <p:cNvPr id="14" name="Freeform 74"/>
          <p:cNvSpPr>
            <a:spLocks noEditPoints="1"/>
          </p:cNvSpPr>
          <p:nvPr/>
        </p:nvSpPr>
        <p:spPr bwMode="auto">
          <a:xfrm>
            <a:off x="4184015" y="5384800"/>
            <a:ext cx="751840" cy="981075"/>
          </a:xfrm>
          <a:custGeom>
            <a:avLst/>
            <a:gdLst>
              <a:gd name="T0" fmla="*/ 16 w 91"/>
              <a:gd name="T1" fmla="*/ 108 h 118"/>
              <a:gd name="T2" fmla="*/ 12 w 91"/>
              <a:gd name="T3" fmla="*/ 108 h 118"/>
              <a:gd name="T4" fmla="*/ 2 w 91"/>
              <a:gd name="T5" fmla="*/ 92 h 118"/>
              <a:gd name="T6" fmla="*/ 9 w 91"/>
              <a:gd name="T7" fmla="*/ 65 h 118"/>
              <a:gd name="T8" fmla="*/ 15 w 91"/>
              <a:gd name="T9" fmla="*/ 54 h 118"/>
              <a:gd name="T10" fmla="*/ 15 w 91"/>
              <a:gd name="T11" fmla="*/ 54 h 118"/>
              <a:gd name="T12" fmla="*/ 16 w 91"/>
              <a:gd name="T13" fmla="*/ 54 h 118"/>
              <a:gd name="T14" fmla="*/ 32 w 91"/>
              <a:gd name="T15" fmla="*/ 50 h 118"/>
              <a:gd name="T16" fmla="*/ 35 w 91"/>
              <a:gd name="T17" fmla="*/ 52 h 118"/>
              <a:gd name="T18" fmla="*/ 43 w 91"/>
              <a:gd name="T19" fmla="*/ 71 h 118"/>
              <a:gd name="T20" fmla="*/ 19 w 91"/>
              <a:gd name="T21" fmla="*/ 71 h 118"/>
              <a:gd name="T22" fmla="*/ 16 w 91"/>
              <a:gd name="T23" fmla="*/ 74 h 118"/>
              <a:gd name="T24" fmla="*/ 16 w 91"/>
              <a:gd name="T25" fmla="*/ 108 h 118"/>
              <a:gd name="T26" fmla="*/ 21 w 91"/>
              <a:gd name="T27" fmla="*/ 76 h 118"/>
              <a:gd name="T28" fmla="*/ 21 w 91"/>
              <a:gd name="T29" fmla="*/ 107 h 118"/>
              <a:gd name="T30" fmla="*/ 71 w 91"/>
              <a:gd name="T31" fmla="*/ 107 h 118"/>
              <a:gd name="T32" fmla="*/ 71 w 91"/>
              <a:gd name="T33" fmla="*/ 76 h 118"/>
              <a:gd name="T34" fmla="*/ 21 w 91"/>
              <a:gd name="T35" fmla="*/ 76 h 118"/>
              <a:gd name="T36" fmla="*/ 29 w 91"/>
              <a:gd name="T37" fmla="*/ 33 h 118"/>
              <a:gd name="T38" fmla="*/ 30 w 91"/>
              <a:gd name="T39" fmla="*/ 17 h 118"/>
              <a:gd name="T40" fmla="*/ 48 w 91"/>
              <a:gd name="T41" fmla="*/ 17 h 118"/>
              <a:gd name="T42" fmla="*/ 58 w 91"/>
              <a:gd name="T43" fmla="*/ 20 h 118"/>
              <a:gd name="T44" fmla="*/ 59 w 91"/>
              <a:gd name="T45" fmla="*/ 33 h 118"/>
              <a:gd name="T46" fmla="*/ 64 w 91"/>
              <a:gd name="T47" fmla="*/ 26 h 118"/>
              <a:gd name="T48" fmla="*/ 62 w 91"/>
              <a:gd name="T49" fmla="*/ 9 h 118"/>
              <a:gd name="T50" fmla="*/ 48 w 91"/>
              <a:gd name="T51" fmla="*/ 3 h 118"/>
              <a:gd name="T52" fmla="*/ 27 w 91"/>
              <a:gd name="T53" fmla="*/ 7 h 118"/>
              <a:gd name="T54" fmla="*/ 25 w 91"/>
              <a:gd name="T55" fmla="*/ 29 h 118"/>
              <a:gd name="T56" fmla="*/ 29 w 91"/>
              <a:gd name="T57" fmla="*/ 33 h 118"/>
              <a:gd name="T58" fmla="*/ 14 w 91"/>
              <a:gd name="T59" fmla="*/ 112 h 118"/>
              <a:gd name="T60" fmla="*/ 78 w 91"/>
              <a:gd name="T61" fmla="*/ 112 h 118"/>
              <a:gd name="T62" fmla="*/ 74 w 91"/>
              <a:gd name="T63" fmla="*/ 118 h 118"/>
              <a:gd name="T64" fmla="*/ 17 w 91"/>
              <a:gd name="T65" fmla="*/ 118 h 118"/>
              <a:gd name="T66" fmla="*/ 14 w 91"/>
              <a:gd name="T67" fmla="*/ 112 h 118"/>
              <a:gd name="T68" fmla="*/ 81 w 91"/>
              <a:gd name="T69" fmla="*/ 65 h 118"/>
              <a:gd name="T70" fmla="*/ 88 w 91"/>
              <a:gd name="T71" fmla="*/ 92 h 118"/>
              <a:gd name="T72" fmla="*/ 79 w 91"/>
              <a:gd name="T73" fmla="*/ 108 h 118"/>
              <a:gd name="T74" fmla="*/ 76 w 91"/>
              <a:gd name="T75" fmla="*/ 108 h 118"/>
              <a:gd name="T76" fmla="*/ 76 w 91"/>
              <a:gd name="T77" fmla="*/ 75 h 118"/>
              <a:gd name="T78" fmla="*/ 72 w 91"/>
              <a:gd name="T79" fmla="*/ 71 h 118"/>
              <a:gd name="T80" fmla="*/ 48 w 91"/>
              <a:gd name="T81" fmla="*/ 71 h 118"/>
              <a:gd name="T82" fmla="*/ 56 w 91"/>
              <a:gd name="T83" fmla="*/ 52 h 118"/>
              <a:gd name="T84" fmla="*/ 59 w 91"/>
              <a:gd name="T85" fmla="*/ 50 h 118"/>
              <a:gd name="T86" fmla="*/ 75 w 91"/>
              <a:gd name="T87" fmla="*/ 54 h 118"/>
              <a:gd name="T88" fmla="*/ 76 w 91"/>
              <a:gd name="T89" fmla="*/ 54 h 118"/>
              <a:gd name="T90" fmla="*/ 76 w 91"/>
              <a:gd name="T91" fmla="*/ 55 h 118"/>
              <a:gd name="T92" fmla="*/ 81 w 91"/>
              <a:gd name="T93"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18">
                <a:moveTo>
                  <a:pt x="16" y="108"/>
                </a:moveTo>
                <a:cubicBezTo>
                  <a:pt x="12" y="108"/>
                  <a:pt x="12" y="108"/>
                  <a:pt x="12" y="108"/>
                </a:cubicBezTo>
                <a:cubicBezTo>
                  <a:pt x="1" y="108"/>
                  <a:pt x="0" y="101"/>
                  <a:pt x="2" y="92"/>
                </a:cubicBezTo>
                <a:cubicBezTo>
                  <a:pt x="9" y="65"/>
                  <a:pt x="9" y="65"/>
                  <a:pt x="9" y="65"/>
                </a:cubicBezTo>
                <a:cubicBezTo>
                  <a:pt x="10" y="61"/>
                  <a:pt x="12" y="57"/>
                  <a:pt x="15" y="54"/>
                </a:cubicBezTo>
                <a:cubicBezTo>
                  <a:pt x="15" y="54"/>
                  <a:pt x="15" y="54"/>
                  <a:pt x="15" y="54"/>
                </a:cubicBezTo>
                <a:cubicBezTo>
                  <a:pt x="16" y="54"/>
                  <a:pt x="16" y="54"/>
                  <a:pt x="16" y="54"/>
                </a:cubicBezTo>
                <a:cubicBezTo>
                  <a:pt x="32" y="50"/>
                  <a:pt x="32" y="50"/>
                  <a:pt x="32" y="50"/>
                </a:cubicBezTo>
                <a:cubicBezTo>
                  <a:pt x="35" y="52"/>
                  <a:pt x="35" y="52"/>
                  <a:pt x="35" y="52"/>
                </a:cubicBezTo>
                <a:cubicBezTo>
                  <a:pt x="43" y="71"/>
                  <a:pt x="43" y="71"/>
                  <a:pt x="43" y="71"/>
                </a:cubicBezTo>
                <a:cubicBezTo>
                  <a:pt x="19" y="71"/>
                  <a:pt x="19" y="71"/>
                  <a:pt x="19" y="71"/>
                </a:cubicBezTo>
                <a:cubicBezTo>
                  <a:pt x="16" y="74"/>
                  <a:pt x="16" y="74"/>
                  <a:pt x="16" y="74"/>
                </a:cubicBezTo>
                <a:cubicBezTo>
                  <a:pt x="16" y="108"/>
                  <a:pt x="16" y="108"/>
                  <a:pt x="16" y="108"/>
                </a:cubicBezTo>
                <a:close/>
                <a:moveTo>
                  <a:pt x="21" y="76"/>
                </a:moveTo>
                <a:cubicBezTo>
                  <a:pt x="21" y="107"/>
                  <a:pt x="21" y="107"/>
                  <a:pt x="21" y="107"/>
                </a:cubicBezTo>
                <a:cubicBezTo>
                  <a:pt x="71" y="107"/>
                  <a:pt x="71" y="107"/>
                  <a:pt x="71" y="107"/>
                </a:cubicBezTo>
                <a:cubicBezTo>
                  <a:pt x="71" y="76"/>
                  <a:pt x="71" y="76"/>
                  <a:pt x="71" y="76"/>
                </a:cubicBezTo>
                <a:cubicBezTo>
                  <a:pt x="21" y="76"/>
                  <a:pt x="21" y="76"/>
                  <a:pt x="21" y="76"/>
                </a:cubicBezTo>
                <a:close/>
                <a:moveTo>
                  <a:pt x="29" y="33"/>
                </a:moveTo>
                <a:cubicBezTo>
                  <a:pt x="29" y="26"/>
                  <a:pt x="28" y="24"/>
                  <a:pt x="30" y="17"/>
                </a:cubicBezTo>
                <a:cubicBezTo>
                  <a:pt x="34" y="20"/>
                  <a:pt x="44" y="18"/>
                  <a:pt x="48" y="17"/>
                </a:cubicBezTo>
                <a:cubicBezTo>
                  <a:pt x="50" y="20"/>
                  <a:pt x="54" y="21"/>
                  <a:pt x="58" y="20"/>
                </a:cubicBezTo>
                <a:cubicBezTo>
                  <a:pt x="59" y="25"/>
                  <a:pt x="59" y="26"/>
                  <a:pt x="59" y="33"/>
                </a:cubicBezTo>
                <a:cubicBezTo>
                  <a:pt x="59" y="33"/>
                  <a:pt x="63" y="30"/>
                  <a:pt x="64" y="26"/>
                </a:cubicBezTo>
                <a:cubicBezTo>
                  <a:pt x="64" y="23"/>
                  <a:pt x="63" y="11"/>
                  <a:pt x="62" y="9"/>
                </a:cubicBezTo>
                <a:cubicBezTo>
                  <a:pt x="60" y="5"/>
                  <a:pt x="56" y="2"/>
                  <a:pt x="48" y="3"/>
                </a:cubicBezTo>
                <a:cubicBezTo>
                  <a:pt x="40" y="0"/>
                  <a:pt x="31" y="3"/>
                  <a:pt x="27" y="7"/>
                </a:cubicBezTo>
                <a:cubicBezTo>
                  <a:pt x="25" y="9"/>
                  <a:pt x="23" y="27"/>
                  <a:pt x="25" y="29"/>
                </a:cubicBezTo>
                <a:cubicBezTo>
                  <a:pt x="27" y="32"/>
                  <a:pt x="29" y="33"/>
                  <a:pt x="29" y="33"/>
                </a:cubicBezTo>
                <a:close/>
                <a:moveTo>
                  <a:pt x="14" y="112"/>
                </a:moveTo>
                <a:cubicBezTo>
                  <a:pt x="78" y="112"/>
                  <a:pt x="78" y="112"/>
                  <a:pt x="78" y="112"/>
                </a:cubicBezTo>
                <a:cubicBezTo>
                  <a:pt x="74" y="118"/>
                  <a:pt x="74" y="118"/>
                  <a:pt x="74" y="118"/>
                </a:cubicBezTo>
                <a:cubicBezTo>
                  <a:pt x="17" y="118"/>
                  <a:pt x="17" y="118"/>
                  <a:pt x="17" y="118"/>
                </a:cubicBezTo>
                <a:cubicBezTo>
                  <a:pt x="14" y="112"/>
                  <a:pt x="14" y="112"/>
                  <a:pt x="14" y="112"/>
                </a:cubicBezTo>
                <a:close/>
                <a:moveTo>
                  <a:pt x="81" y="65"/>
                </a:moveTo>
                <a:cubicBezTo>
                  <a:pt x="88" y="92"/>
                  <a:pt x="88" y="92"/>
                  <a:pt x="88" y="92"/>
                </a:cubicBezTo>
                <a:cubicBezTo>
                  <a:pt x="91" y="101"/>
                  <a:pt x="89" y="108"/>
                  <a:pt x="79" y="108"/>
                </a:cubicBezTo>
                <a:cubicBezTo>
                  <a:pt x="76" y="108"/>
                  <a:pt x="76" y="108"/>
                  <a:pt x="76" y="108"/>
                </a:cubicBezTo>
                <a:cubicBezTo>
                  <a:pt x="76" y="75"/>
                  <a:pt x="76" y="75"/>
                  <a:pt x="76" y="75"/>
                </a:cubicBezTo>
                <a:cubicBezTo>
                  <a:pt x="72" y="71"/>
                  <a:pt x="72" y="71"/>
                  <a:pt x="72" y="71"/>
                </a:cubicBezTo>
                <a:cubicBezTo>
                  <a:pt x="48" y="71"/>
                  <a:pt x="48" y="71"/>
                  <a:pt x="48" y="71"/>
                </a:cubicBezTo>
                <a:cubicBezTo>
                  <a:pt x="56" y="52"/>
                  <a:pt x="56" y="52"/>
                  <a:pt x="56" y="52"/>
                </a:cubicBezTo>
                <a:cubicBezTo>
                  <a:pt x="59" y="50"/>
                  <a:pt x="59" y="50"/>
                  <a:pt x="59" y="50"/>
                </a:cubicBezTo>
                <a:cubicBezTo>
                  <a:pt x="75" y="54"/>
                  <a:pt x="75" y="54"/>
                  <a:pt x="75" y="54"/>
                </a:cubicBezTo>
                <a:cubicBezTo>
                  <a:pt x="76" y="54"/>
                  <a:pt x="76" y="54"/>
                  <a:pt x="76" y="54"/>
                </a:cubicBezTo>
                <a:cubicBezTo>
                  <a:pt x="76" y="55"/>
                  <a:pt x="76" y="55"/>
                  <a:pt x="76" y="55"/>
                </a:cubicBezTo>
                <a:cubicBezTo>
                  <a:pt x="79" y="58"/>
                  <a:pt x="80" y="61"/>
                  <a:pt x="81" y="65"/>
                </a:cubicBezTo>
                <a:close/>
              </a:path>
            </a:pathLst>
          </a:custGeom>
          <a:solidFill>
            <a:schemeClr val="tx2">
              <a:lumMod val="50000"/>
            </a:schemeClr>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PA_文本框 6"/>
          <p:cNvSpPr txBox="1"/>
          <p:nvPr>
            <p:custDataLst>
              <p:tags r:id="rId4"/>
            </p:custDataLst>
          </p:nvPr>
        </p:nvSpPr>
        <p:spPr>
          <a:xfrm>
            <a:off x="-745331" y="857424"/>
            <a:ext cx="13673138" cy="5638452"/>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5"/>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1" nodeType="withEffect">
                                  <p:stCondLst>
                                    <p:cond delay="0"/>
                                  </p:stCondLst>
                                  <p:childTnLst>
                                    <p:set>
                                      <p:cBhvr>
                                        <p:cTn id="6" dur="1" fill="hold">
                                          <p:stCondLst>
                                            <p:cond delay="0"/>
                                          </p:stCondLst>
                                        </p:cTn>
                                        <p:tgtEl>
                                          <p:spTgt spid="5124"/>
                                        </p:tgtEl>
                                        <p:attrNameLst>
                                          <p:attrName>style.visibility</p:attrName>
                                        </p:attrNameLst>
                                      </p:cBhvr>
                                      <p:to>
                                        <p:strVal val="visible"/>
                                      </p:to>
                                    </p:set>
                                    <p:anim to="" calcmode="lin" valueType="num">
                                      <p:cBhvr>
                                        <p:cTn id="7" dur="300" fill="hold">
                                          <p:stCondLst>
                                            <p:cond delay="0"/>
                                          </p:stCondLst>
                                        </p:cTn>
                                        <p:tgtEl>
                                          <p:spTgt spid="5124"/>
                                        </p:tgtEl>
                                        <p:attrNameLst>
                                          <p:attrName>ppt_y</p:attrName>
                                        </p:attrNameLst>
                                      </p:cBhvr>
                                      <p:tavLst>
                                        <p:tav tm="0">
                                          <p:val>
                                            <p:strVal val="0-ppt_h/1.5"/>
                                          </p:val>
                                        </p:tav>
                                        <p:tav tm="100000">
                                          <p:val>
                                            <p:strVal val="#ppt_y"/>
                                          </p:val>
                                        </p:tav>
                                      </p:tavLst>
                                    </p:anim>
                                  </p:childTnLst>
                                </p:cTn>
                              </p:par>
                              <p:par>
                                <p:cTn id="8" presetID="0" presetClass="entr" presetSubtype="0" accel="50000" fill="hold" grpId="1"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300" fill="hold">
                                          <p:stCondLst>
                                            <p:cond delay="0"/>
                                          </p:stCondLst>
                                        </p:cTn>
                                        <p:tgtEl>
                                          <p:spTgt spid="6"/>
                                        </p:tgtEl>
                                        <p:attrNameLst>
                                          <p:attrName>ppt_y</p:attrName>
                                        </p:attrNameLst>
                                      </p:cBhvr>
                                      <p:tavLst>
                                        <p:tav tm="0">
                                          <p:val>
                                            <p:strVal val="0-ppt_h/1.5"/>
                                          </p:val>
                                        </p:tav>
                                        <p:tav tm="100000">
                                          <p:val>
                                            <p:strVal val="#ppt_y"/>
                                          </p:val>
                                        </p:tav>
                                      </p:tavLst>
                                    </p:anim>
                                  </p:childTnLst>
                                </p:cTn>
                              </p:par>
                              <p:par>
                                <p:cTn id="11" presetID="0" presetClass="entr" presetSubtype="0" fill="hold" grpId="0" nodeType="withEffect">
                                  <p:stCondLst>
                                    <p:cond delay="270"/>
                                  </p:stCondLst>
                                  <p:iterate type="lt">
                                    <p:tmPct val="5000"/>
                                  </p:iterate>
                                  <p:childTnLst>
                                    <p:set>
                                      <p:cBhvr>
                                        <p:cTn id="12" dur="1" fill="hold">
                                          <p:stCondLst>
                                            <p:cond delay="0"/>
                                          </p:stCondLst>
                                        </p:cTn>
                                        <p:tgtEl>
                                          <p:spTgt spid="12"/>
                                        </p:tgtEl>
                                        <p:attrNameLst>
                                          <p:attrName>style.visibility</p:attrName>
                                        </p:attrNameLst>
                                      </p:cBhvr>
                                      <p:to>
                                        <p:strVal val="visible"/>
                                      </p:to>
                                    </p:set>
                                    <p:anim to="" calcmode="lin" valueType="num">
                                      <p:cBhvr>
                                        <p:cTn id="13" dur="600" fill="hold">
                                          <p:stCondLst>
                                            <p:cond delay="0"/>
                                          </p:stCondLst>
                                        </p:cTn>
                                        <p:tgtEl>
                                          <p:spTgt spid="12"/>
                                        </p:tgtEl>
                                        <p:attrNameLst>
                                          <p:attrName>ppt_x</p:attrName>
                                        </p:attrNameLst>
                                      </p:cBhvr>
                                      <p:tavLst>
                                        <p:tav tm="0">
                                          <p:val>
                                            <p:strVal val="#ppt_x"/>
                                          </p:val>
                                        </p:tav>
                                        <p:tav tm="100000">
                                          <p:val>
                                            <p:strVal val="#ppt_x+0.1*sin(rand(360))"/>
                                          </p:val>
                                        </p:tav>
                                      </p:tavLst>
                                    </p:anim>
                                    <p:anim to="" calcmode="lin" valueType="num">
                                      <p:cBhvr>
                                        <p:cTn id="14" dur="600" fill="hold">
                                          <p:stCondLst>
                                            <p:cond delay="0"/>
                                          </p:stCondLst>
                                        </p:cTn>
                                        <p:tgtEl>
                                          <p:spTgt spid="12"/>
                                        </p:tgtEl>
                                        <p:attrNameLst>
                                          <p:attrName>ppt_y</p:attrName>
                                        </p:attrNameLst>
                                      </p:cBhvr>
                                      <p:tavLst>
                                        <p:tav tm="0">
                                          <p:val>
                                            <p:strVal val="#ppt_y"/>
                                          </p:val>
                                        </p:tav>
                                        <p:tav tm="100000">
                                          <p:val>
                                            <p:strVal val="#ppt_y+0.1*sin(rand(360))"/>
                                          </p:val>
                                        </p:tav>
                                      </p:tavLst>
                                    </p:anim>
                                    <p:animScale>
                                      <p:cBhvr>
                                        <p:cTn id="15" dur="600" fill="hold">
                                          <p:stCondLst>
                                            <p:cond delay="0"/>
                                          </p:stCondLst>
                                        </p:cTn>
                                        <p:tgtEl>
                                          <p:spTgt spid="12"/>
                                        </p:tgtEl>
                                      </p:cBhvr>
                                      <p:from x="100000" y="100000"/>
                                      <p:to x="300000" y="300000"/>
                                    </p:animScale>
                                    <p:animEffect transition="out" filter="fade">
                                      <p:cBhvr>
                                        <p:cTn id="16" dur="600">
                                          <p:stCondLst>
                                            <p:cond delay="0"/>
                                          </p:stCondLst>
                                        </p:cTn>
                                        <p:tgtEl>
                                          <p:spTgt spid="12"/>
                                        </p:tgtEl>
                                      </p:cBhvr>
                                    </p:animEffect>
                                    <p:set>
                                      <p:cBhvr>
                                        <p:cTn id="17" dur="1" fill="hold">
                                          <p:stCondLst>
                                            <p:cond delay="599"/>
                                          </p:stCondLst>
                                        </p:cTn>
                                        <p:tgtEl>
                                          <p:spTgt spid="12"/>
                                        </p:tgtEl>
                                        <p:attrNameLst>
                                          <p:attrName>style.visibility</p:attrName>
                                        </p:attrNameLst>
                                      </p:cBhvr>
                                      <p:to>
                                        <p:strVal val="hidden"/>
                                      </p:to>
                                    </p:set>
                                  </p:childTnLst>
                                </p:cTn>
                              </p:par>
                            </p:childTnLst>
                          </p:cTn>
                        </p:par>
                        <p:par>
                          <p:cTn id="18" fill="hold">
                            <p:stCondLst>
                              <p:cond delay="0"/>
                            </p:stCondLst>
                            <p:childTnLst>
                              <p:par>
                                <p:cTn id="19" presetID="0" presetClass="entr" presetSubtype="0" accel="50000" fill="hold" grpId="2" nodeType="afterEffect">
                                  <p:stCondLst>
                                    <p:cond delay="0"/>
                                  </p:stCondLst>
                                  <p:childTnLst>
                                    <p:set>
                                      <p:cBhvr>
                                        <p:cTn id="20" dur="1" fill="hold">
                                          <p:stCondLst>
                                            <p:cond delay="0"/>
                                          </p:stCondLst>
                                        </p:cTn>
                                        <p:tgtEl>
                                          <p:spTgt spid="5131"/>
                                        </p:tgtEl>
                                        <p:attrNameLst>
                                          <p:attrName>style.visibility</p:attrName>
                                        </p:attrNameLst>
                                      </p:cBhvr>
                                      <p:to>
                                        <p:strVal val="visible"/>
                                      </p:to>
                                    </p:set>
                                    <p:animScale>
                                      <p:cBhvr>
                                        <p:cTn id="21" dur="500" fill="hold">
                                          <p:stCondLst>
                                            <p:cond delay="0"/>
                                          </p:stCondLst>
                                        </p:cTn>
                                        <p:tgtEl>
                                          <p:spTgt spid="5131"/>
                                        </p:tgtEl>
                                      </p:cBhvr>
                                      <p:from x="0" y="0"/>
                                      <p:to x="100000" y="100000"/>
                                    </p:animScale>
                                    <p:anim to="" calcmode="lin" valueType="num">
                                      <p:cBhvr>
                                        <p:cTn id="22" dur="500" fill="hold">
                                          <p:stCondLst>
                                            <p:cond delay="0"/>
                                          </p:stCondLst>
                                        </p:cTn>
                                        <p:tgtEl>
                                          <p:spTgt spid="5131"/>
                                        </p:tgtEl>
                                        <p:attrNameLst>
                                          <p:attrName>ppt_y</p:attrName>
                                        </p:attrNameLst>
                                      </p:cBhvr>
                                      <p:tavLst>
                                        <p:tav tm="0">
                                          <p:val>
                                            <p:strVal val="#ppt_y-0.5"/>
                                          </p:val>
                                        </p:tav>
                                        <p:tav tm="100000">
                                          <p:val>
                                            <p:fltVal val="0.857793"/>
                                          </p:val>
                                        </p:tav>
                                      </p:tavLst>
                                    </p:anim>
                                    <p:animEffect filter="fade">
                                      <p:cBhvr>
                                        <p:cTn id="23" dur="500">
                                          <p:stCondLst>
                                            <p:cond delay="0"/>
                                          </p:stCondLst>
                                        </p:cTn>
                                        <p:tgtEl>
                                          <p:spTgt spid="5131"/>
                                        </p:tgtEl>
                                      </p:cBhvr>
                                    </p:animEffect>
                                    <p:anim to="" calcmode="lin" valueType="num">
                                      <p:cBhvr>
                                        <p:cTn id="24" dur="500" fill="hold">
                                          <p:stCondLst>
                                            <p:cond delay="0"/>
                                          </p:stCondLst>
                                        </p:cTn>
                                        <p:tgtEl>
                                          <p:spTgt spid="5131"/>
                                        </p:tgtEl>
                                        <p:attrNameLst>
                                          <p:attrName>ppt_x</p:attrName>
                                        </p:attrNameLst>
                                      </p:cBhvr>
                                      <p:tavLst>
                                        <p:tav tm="0">
                                          <p:val>
                                            <p:fltVal val="0.578"/>
                                          </p:val>
                                        </p:tav>
                                        <p:tav tm="100000">
                                          <p:val>
                                            <p:fltVal val="0.580501"/>
                                          </p:val>
                                        </p:tav>
                                      </p:tavLst>
                                    </p:anim>
                                  </p:childTnLst>
                                </p:cTn>
                              </p:par>
                            </p:childTnLst>
                          </p:cTn>
                        </p:par>
                        <p:par>
                          <p:cTn id="25" fill="hold">
                            <p:stCondLst>
                              <p:cond delay="500"/>
                            </p:stCondLst>
                            <p:childTnLst>
                              <p:par>
                                <p:cTn id="26" presetID="0" presetClass="entr" presetSubtype="0" accel="50000" fill="hold" grpId="1" nodeType="afterEffect">
                                  <p:stCondLst>
                                    <p:cond delay="0"/>
                                  </p:stCondLst>
                                  <p:childTnLst>
                                    <p:set>
                                      <p:cBhvr>
                                        <p:cTn id="27" dur="1" fill="hold">
                                          <p:stCondLst>
                                            <p:cond delay="0"/>
                                          </p:stCondLst>
                                        </p:cTn>
                                        <p:tgtEl>
                                          <p:spTgt spid="14"/>
                                        </p:tgtEl>
                                        <p:attrNameLst>
                                          <p:attrName>style.visibility</p:attrName>
                                        </p:attrNameLst>
                                      </p:cBhvr>
                                      <p:to>
                                        <p:strVal val="visible"/>
                                      </p:to>
                                    </p:set>
                                    <p:animScale>
                                      <p:cBhvr>
                                        <p:cTn id="28" dur="500" fill="hold">
                                          <p:stCondLst>
                                            <p:cond delay="0"/>
                                          </p:stCondLst>
                                        </p:cTn>
                                        <p:tgtEl>
                                          <p:spTgt spid="14"/>
                                        </p:tgtEl>
                                      </p:cBhvr>
                                      <p:from x="0" y="0"/>
                                      <p:to x="100000" y="100000"/>
                                    </p:animScale>
                                    <p:anim to="" calcmode="lin" valueType="num">
                                      <p:cBhvr>
                                        <p:cTn id="29" dur="500" fill="hold">
                                          <p:stCondLst>
                                            <p:cond delay="0"/>
                                          </p:stCondLst>
                                        </p:cTn>
                                        <p:tgtEl>
                                          <p:spTgt spid="14"/>
                                        </p:tgtEl>
                                        <p:attrNameLst>
                                          <p:attrName>ppt_y</p:attrName>
                                        </p:attrNameLst>
                                      </p:cBhvr>
                                      <p:tavLst>
                                        <p:tav tm="0">
                                          <p:val>
                                            <p:strVal val="#ppt_y-0.5"/>
                                          </p:val>
                                        </p:tav>
                                        <p:tav tm="100000">
                                          <p:val>
                                            <p:fltVal val="0.857793"/>
                                          </p:val>
                                        </p:tav>
                                      </p:tavLst>
                                    </p:anim>
                                    <p:animEffect filter="fade">
                                      <p:cBhvr>
                                        <p:cTn id="30" dur="500">
                                          <p:stCondLst>
                                            <p:cond delay="0"/>
                                          </p:stCondLst>
                                        </p:cTn>
                                        <p:tgtEl>
                                          <p:spTgt spid="14"/>
                                        </p:tgtEl>
                                      </p:cBhvr>
                                    </p:animEffect>
                                    <p:anim to="" calcmode="lin" valueType="num">
                                      <p:cBhvr>
                                        <p:cTn id="31" dur="500" fill="hold">
                                          <p:stCondLst>
                                            <p:cond delay="0"/>
                                          </p:stCondLst>
                                        </p:cTn>
                                        <p:tgtEl>
                                          <p:spTgt spid="14"/>
                                        </p:tgtEl>
                                        <p:attrNameLst>
                                          <p:attrName>ppt_x</p:attrName>
                                        </p:attrNameLst>
                                      </p:cBhvr>
                                      <p:tavLst>
                                        <p:tav tm="0">
                                          <p:val>
                                            <p:fltVal val="0.578"/>
                                          </p:val>
                                        </p:tav>
                                        <p:tav tm="100000">
                                          <p:val>
                                            <p:fltVal val="0.373824"/>
                                          </p:val>
                                        </p:tav>
                                      </p:tavLst>
                                    </p:anim>
                                  </p:childTnLst>
                                </p:cTn>
                              </p:par>
                              <p:par>
                                <p:cTn id="32" presetID="35" presetClass="path" presetSubtype="0" accel="50000" decel="50000" fill="hold" grpId="3" nodeType="withEffect">
                                  <p:stCondLst>
                                    <p:cond delay="0"/>
                                  </p:stCondLst>
                                  <p:childTnLst>
                                    <p:anim calcmode="lin" valueType="num">
                                      <p:cBhvr additive="base">
                                        <p:cTn id="33" dur="500" fill="hold">
                                          <p:stCondLst>
                                            <p:cond delay="0"/>
                                          </p:stCondLst>
                                        </p:cTn>
                                        <p:tgtEl>
                                          <p:spTgt spid="5131"/>
                                        </p:tgtEl>
                                        <p:attrNameLst>
                                          <p:attrName>ppt_x</p:attrName>
                                        </p:attrNameLst>
                                      </p:cBhvr>
                                      <p:tavLst>
                                        <p:tav tm="0">
                                          <p:val>
                                            <p:strVal val="ppt_x"/>
                                          </p:val>
                                        </p:tav>
                                        <p:tav tm="100000">
                                          <p:val>
                                            <p:fltVal val="0.697161"/>
                                          </p:val>
                                        </p:tav>
                                      </p:tavLst>
                                    </p:anim>
                                    <p:anim calcmode="lin" valueType="num">
                                      <p:cBhvr additive="base">
                                        <p:cTn id="34" dur="500" fill="hold">
                                          <p:stCondLst>
                                            <p:cond delay="0"/>
                                          </p:stCondLst>
                                        </p:cTn>
                                        <p:tgtEl>
                                          <p:spTgt spid="5131"/>
                                        </p:tgtEl>
                                        <p:attrNameLst>
                                          <p:attrName>ppt_y</p:attrName>
                                        </p:attrNameLst>
                                      </p:cBhvr>
                                      <p:tavLst>
                                        <p:tav tm="0">
                                          <p:val>
                                            <p:strVal val="ppt_y"/>
                                          </p:val>
                                        </p:tav>
                                        <p:tav tm="100000">
                                          <p:val>
                                            <p:fltVal val="0.856713"/>
                                          </p:val>
                                        </p:tav>
                                      </p:tavLst>
                                    </p:anim>
                                    <p:anim calcmode="lin" valueType="num">
                                      <p:cBhvr additive="base">
                                        <p:cTn id="35" dur="500" fill="hold">
                                          <p:stCondLst>
                                            <p:cond delay="0"/>
                                          </p:stCondLst>
                                        </p:cTn>
                                        <p:tgtEl>
                                          <p:spTgt spid="5131"/>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5131"/>
                                        </p:tgtEl>
                                        <p:attrNameLst>
                                          <p:attrName>ppt_h</p:attrName>
                                        </p:attrNameLst>
                                      </p:cBhvr>
                                      <p:tavLst>
                                        <p:tav tm="0">
                                          <p:val>
                                            <p:strVal val="ppt_h"/>
                                          </p:val>
                                        </p:tav>
                                        <p:tav tm="100000">
                                          <p:val>
                                            <p:strVal val="#ppt_h"/>
                                          </p:val>
                                        </p:tav>
                                      </p:tavLst>
                                    </p:anim>
                                  </p:childTnLst>
                                </p:cTn>
                              </p:par>
                            </p:childTnLst>
                          </p:cTn>
                        </p:par>
                        <p:par>
                          <p:cTn id="37" fill="hold">
                            <p:stCondLst>
                              <p:cond delay="1000"/>
                            </p:stCondLst>
                            <p:childTnLst>
                              <p:par>
                                <p:cTn id="38" presetID="35" presetClass="path" presetSubtype="0" accel="50000" decel="50000" fill="hold" grpId="2" nodeType="afterEffect">
                                  <p:stCondLst>
                                    <p:cond delay="0"/>
                                  </p:stCondLst>
                                  <p:childTnLst>
                                    <p:anim calcmode="lin" valueType="num">
                                      <p:cBhvr additive="base">
                                        <p:cTn id="39" dur="250" fill="hold">
                                          <p:stCondLst>
                                            <p:cond delay="0"/>
                                          </p:stCondLst>
                                        </p:cTn>
                                        <p:tgtEl>
                                          <p:spTgt spid="14"/>
                                        </p:tgtEl>
                                        <p:attrNameLst>
                                          <p:attrName>ppt_x</p:attrName>
                                        </p:attrNameLst>
                                      </p:cBhvr>
                                      <p:tavLst>
                                        <p:tav tm="0">
                                          <p:val>
                                            <p:strVal val="ppt_x"/>
                                          </p:val>
                                        </p:tav>
                                        <p:tav tm="100000">
                                          <p:val>
                                            <p:fltVal val="0.373824"/>
                                          </p:val>
                                        </p:tav>
                                      </p:tavLst>
                                    </p:anim>
                                    <p:anim calcmode="lin" valueType="num">
                                      <p:cBhvr additive="base">
                                        <p:cTn id="40" dur="250" fill="hold">
                                          <p:stCondLst>
                                            <p:cond delay="0"/>
                                          </p:stCondLst>
                                        </p:cTn>
                                        <p:tgtEl>
                                          <p:spTgt spid="14"/>
                                        </p:tgtEl>
                                        <p:attrNameLst>
                                          <p:attrName>ppt_y</p:attrName>
                                        </p:attrNameLst>
                                      </p:cBhvr>
                                      <p:tavLst>
                                        <p:tav tm="0">
                                          <p:val>
                                            <p:strVal val="ppt_y"/>
                                          </p:val>
                                        </p:tav>
                                        <p:tav tm="100000">
                                          <p:val>
                                            <p:fltVal val="0.857793"/>
                                          </p:val>
                                        </p:tav>
                                      </p:tavLst>
                                    </p:anim>
                                    <p:anim calcmode="lin" valueType="num">
                                      <p:cBhvr additive="base">
                                        <p:cTn id="41" dur="250" fill="hold">
                                          <p:stCondLst>
                                            <p:cond delay="0"/>
                                          </p:stCondLst>
                                        </p:cTn>
                                        <p:tgtEl>
                                          <p:spTgt spid="14"/>
                                        </p:tgtEl>
                                        <p:attrNameLst>
                                          <p:attrName>ppt_w</p:attrName>
                                        </p:attrNameLst>
                                      </p:cBhvr>
                                      <p:tavLst>
                                        <p:tav tm="0">
                                          <p:val>
                                            <p:strVal val="ppt_w"/>
                                          </p:val>
                                        </p:tav>
                                        <p:tav tm="100000">
                                          <p:val>
                                            <p:strVal val="#ppt_w"/>
                                          </p:val>
                                        </p:tav>
                                      </p:tavLst>
                                    </p:anim>
                                    <p:anim calcmode="lin" valueType="num">
                                      <p:cBhvr additive="base">
                                        <p:cTn id="42" dur="250" fill="hold">
                                          <p:stCondLst>
                                            <p:cond delay="0"/>
                                          </p:stCondLst>
                                        </p:cTn>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5131" grpId="1"/>
      <p:bldP spid="14" grpId="0" animBg="1"/>
      <p:bldP spid="5124" grpId="0"/>
      <p:bldP spid="6" grpId="0" animBg="1"/>
      <p:bldP spid="5131" grpId="2"/>
      <p:bldP spid="14" grpId="1" animBg="1"/>
      <p:bldP spid="5131" grpId="3"/>
      <p:bldP spid="14" grpId="2" animBg="1"/>
      <p:bldP spid="5124" grpId="1"/>
      <p:bldP spid="6" grpId="1"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3121343"/>
            <a:ext cx="12192000" cy="37258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1143635" y="731520"/>
            <a:ext cx="9559290" cy="1445260"/>
          </a:xfrm>
          <a:prstGeom prst="rect">
            <a:avLst/>
          </a:prstGeom>
          <a:noFill/>
        </p:spPr>
        <p:txBody>
          <a:bodyPr wrap="square" rtlCol="0">
            <a:spAutoFit/>
          </a:bodyPr>
          <a:p>
            <a:r>
              <a:rPr lang="zh-CN" altLang="en-US" sz="4400">
                <a:solidFill>
                  <a:srgbClr val="FF0000"/>
                </a:solidFill>
                <a:latin typeface="华文楷体" panose="02010600040101010101" charset="-122"/>
                <a:ea typeface="华文楷体" panose="02010600040101010101" charset="-122"/>
                <a:cs typeface="华文楷体" panose="02010600040101010101" charset="-122"/>
              </a:rPr>
              <a:t>拿破仑曾称赞他是“一座高耸在数学界的金字塔。</a:t>
            </a:r>
            <a:endParaRPr lang="zh-CN" altLang="en-US" sz="4400">
              <a:solidFill>
                <a:srgbClr val="FF0000"/>
              </a:solidFill>
              <a:latin typeface="华文楷体" panose="02010600040101010101" charset="-122"/>
              <a:ea typeface="华文楷体" panose="02010600040101010101" charset="-122"/>
              <a:cs typeface="华文楷体" panose="02010600040101010101" charset="-122"/>
            </a:endParaRPr>
          </a:p>
        </p:txBody>
      </p:sp>
      <p:pic>
        <p:nvPicPr>
          <p:cNvPr id="17" name="图片 16" descr="451769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6825" y="2247265"/>
            <a:ext cx="5288280" cy="5288280"/>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xEl>
                                              <p:pRg st="0" end="0"/>
                                            </p:txEl>
                                          </p:spTgt>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5153978" y="-218122"/>
            <a:ext cx="1884363"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3</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12160"/>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7893" name="文本框 6"/>
          <p:cNvSpPr txBox="1"/>
          <p:nvPr/>
        </p:nvSpPr>
        <p:spPr>
          <a:xfrm>
            <a:off x="2194560" y="4189413"/>
            <a:ext cx="7802880" cy="1014730"/>
          </a:xfrm>
          <a:prstGeom prst="rect">
            <a:avLst/>
          </a:prstGeom>
          <a:noFill/>
          <a:ln w="9525">
            <a:noFill/>
          </a:ln>
        </p:spPr>
        <p:txBody>
          <a:bodyPr wrap="none">
            <a:spAutoFit/>
          </a:bodyPr>
          <a:p>
            <a:pPr algn="ctr"/>
            <a:r>
              <a:rPr lang="zh-CN" altLang="en-US" sz="6000" dirty="0">
                <a:solidFill>
                  <a:schemeClr val="bg1"/>
                </a:solidFill>
                <a:sym typeface="+mn-ea"/>
              </a:rPr>
              <a:t>数值分析中的拉格朗日</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7" fill="hold">
                                          <p:stCondLst>
                                            <p:cond delay="0"/>
                                          </p:stCondLst>
                                        </p:cTn>
                                        <p:tgtEl>
                                          <p:spTgt spid="37893"/>
                                        </p:tgtEl>
                                      </p:cBhvr>
                                      <p:from x="100000" y="100000"/>
                                      <p:to x="140000" y="60000"/>
                                    </p:animScale>
                                    <p:animScale>
                                      <p:cBhvr>
                                        <p:cTn id="7" dur="62" fill="hold">
                                          <p:stCondLst>
                                            <p:cond delay="187"/>
                                          </p:stCondLst>
                                        </p:cTn>
                                        <p:tgtEl>
                                          <p:spTgt spid="37893"/>
                                        </p:tgtEl>
                                      </p:cBhvr>
                                      <p:from x="140000" y="60000"/>
                                      <p:to x="80000" y="120000"/>
                                    </p:animScale>
                                    <p:animScale>
                                      <p:cBhvr>
                                        <p:cTn id="8" dur="187" fill="hold">
                                          <p:stCondLst>
                                            <p:cond delay="250"/>
                                          </p:stCondLst>
                                        </p:cTn>
                                        <p:tgtEl>
                                          <p:spTgt spid="37893"/>
                                        </p:tgtEl>
                                      </p:cBhvr>
                                      <p:from x="80000" y="120000"/>
                                      <p:to x="120000" y="80000"/>
                                    </p:animScale>
                                    <p:animScale>
                                      <p:cBhvr>
                                        <p:cTn id="9" dur="187" fill="hold">
                                          <p:stCondLst>
                                            <p:cond delay="438"/>
                                          </p:stCondLst>
                                        </p:cTn>
                                        <p:tgtEl>
                                          <p:spTgt spid="37893"/>
                                        </p:tgtEl>
                                      </p:cBhvr>
                                      <p:from x="120000" y="80000"/>
                                      <p:to x="90000" y="110000"/>
                                    </p:animScale>
                                    <p:animScale>
                                      <p:cBhvr>
                                        <p:cTn id="10" dur="187" fill="hold">
                                          <p:stCondLst>
                                            <p:cond delay="625"/>
                                          </p:stCondLst>
                                        </p:cTn>
                                        <p:tgtEl>
                                          <p:spTgt spid="37893"/>
                                        </p:tgtEl>
                                      </p:cBhvr>
                                      <p:from x="90000" y="110000"/>
                                      <p:to x="105000" y="95000"/>
                                    </p:animScale>
                                    <p:animScale>
                                      <p:cBhvr>
                                        <p:cTn id="11" dur="187" fill="hold">
                                          <p:stCondLst>
                                            <p:cond delay="813"/>
                                          </p:stCondLst>
                                        </p:cTn>
                                        <p:tgtEl>
                                          <p:spTgt spid="37893"/>
                                        </p:tgtEl>
                                      </p:cBhvr>
                                      <p:from x="105000" y="95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1"/>
          <p:cNvGrpSpPr/>
          <p:nvPr/>
        </p:nvGrpSpPr>
        <p:grpSpPr>
          <a:xfrm>
            <a:off x="331788" y="222250"/>
            <a:ext cx="2103755" cy="398780"/>
            <a:chOff x="331599" y="222348"/>
            <a:chExt cx="2104300"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961388" cy="398840"/>
            </a:xfrm>
            <a:prstGeom prst="rect">
              <a:avLst/>
            </a:prstGeom>
            <a:noFill/>
            <a:ln w="9525">
              <a:noFill/>
            </a:ln>
          </p:spPr>
          <p:txBody>
            <a:bodyPr wrap="none">
              <a:spAutoFit/>
            </a:bodyPr>
            <a:lstStyle/>
            <a:p>
              <a:pPr eaLnBrk="1" hangingPunct="1"/>
              <a:r>
                <a:rPr lang="zh-CN" sz="2000" b="1" dirty="0">
                  <a:latin typeface="微软雅黑" panose="020B0503020204020204" pitchFamily="34" charset="-122"/>
                </a:rPr>
                <a:t>拉格朗日插值法</a:t>
              </a:r>
              <a:endParaRPr lang="zh-CN" sz="2000" b="1" dirty="0">
                <a:latin typeface="微软雅黑" panose="020B0503020204020204" pitchFamily="34" charset="-122"/>
              </a:endParaRPr>
            </a:p>
          </p:txBody>
        </p:sp>
      </p:grpSp>
      <p:sp>
        <p:nvSpPr>
          <p:cNvPr id="13324" name="文本框 14"/>
          <p:cNvSpPr txBox="1"/>
          <p:nvPr/>
        </p:nvSpPr>
        <p:spPr>
          <a:xfrm>
            <a:off x="1486436" y="2132803"/>
            <a:ext cx="4595072" cy="3046988"/>
          </a:xfrm>
          <a:prstGeom prst="rect">
            <a:avLst/>
          </a:prstGeom>
          <a:noFill/>
          <a:ln w="9525">
            <a:noFill/>
          </a:ln>
        </p:spPr>
        <p:txBody>
          <a:bodyPr wrap="square" lIns="0" rIns="0">
            <a:spAutoFit/>
          </a:bodyPr>
          <a:lstStyle/>
          <a:p>
            <a:r>
              <a:rPr lang="zh-CN" altLang="zh-CN" sz="2400" b="1" dirty="0">
                <a:solidFill>
                  <a:srgbClr val="000000"/>
                </a:solidFill>
              </a:rPr>
              <a:t>拉格朗日插值法最早被英国数学家</a:t>
            </a:r>
            <a:r>
              <a:rPr lang="en-US" altLang="zh-CN" sz="2400" b="1" dirty="0">
                <a:solidFill>
                  <a:srgbClr val="000000"/>
                </a:solidFill>
              </a:rPr>
              <a:t>爱德华·华林</a:t>
            </a:r>
            <a:r>
              <a:rPr lang="zh-CN" altLang="zh-CN" sz="2400" b="1" dirty="0">
                <a:solidFill>
                  <a:srgbClr val="000000"/>
                </a:solidFill>
              </a:rPr>
              <a:t>于</a:t>
            </a:r>
            <a:r>
              <a:rPr lang="en-US" altLang="zh-CN" sz="2400" b="1" dirty="0">
                <a:solidFill>
                  <a:srgbClr val="000000"/>
                </a:solidFill>
              </a:rPr>
              <a:t>1779</a:t>
            </a:r>
            <a:r>
              <a:rPr lang="zh-CN" altLang="zh-CN" sz="2400" b="1" dirty="0">
                <a:solidFill>
                  <a:srgbClr val="000000"/>
                </a:solidFill>
              </a:rPr>
              <a:t>年发现，不久后（</a:t>
            </a:r>
            <a:r>
              <a:rPr lang="en-US" altLang="zh-CN" sz="2400" b="1" dirty="0">
                <a:solidFill>
                  <a:srgbClr val="000000"/>
                </a:solidFill>
              </a:rPr>
              <a:t>1783</a:t>
            </a:r>
            <a:r>
              <a:rPr lang="zh-CN" altLang="zh-CN" sz="2400" b="1" dirty="0">
                <a:solidFill>
                  <a:srgbClr val="000000"/>
                </a:solidFill>
              </a:rPr>
              <a:t>年）由</a:t>
            </a:r>
            <a:r>
              <a:rPr lang="en-US" altLang="zh-CN" sz="2400" b="1" dirty="0">
                <a:solidFill>
                  <a:srgbClr val="000000"/>
                </a:solidFill>
              </a:rPr>
              <a:t>莱昂哈德·欧拉</a:t>
            </a:r>
            <a:r>
              <a:rPr lang="zh-CN" altLang="zh-CN" sz="2400" b="1" dirty="0">
                <a:solidFill>
                  <a:srgbClr val="000000"/>
                </a:solidFill>
              </a:rPr>
              <a:t>再次发现。</a:t>
            </a:r>
            <a:r>
              <a:rPr lang="en-US" altLang="zh-CN" sz="2400" b="1" dirty="0">
                <a:solidFill>
                  <a:srgbClr val="000000"/>
                </a:solidFill>
              </a:rPr>
              <a:t>1795</a:t>
            </a:r>
            <a:r>
              <a:rPr lang="zh-CN" altLang="zh-CN" sz="2400" b="1" dirty="0">
                <a:solidFill>
                  <a:srgbClr val="000000"/>
                </a:solidFill>
              </a:rPr>
              <a:t>年，拉格朗日在其著作《师范学校数学基础教程》中发表了这个插值方法，从此他的名字就和这个方法联系在一起。</a:t>
            </a:r>
            <a:endParaRPr lang="en-US" altLang="zh-CN" sz="2400" b="1" dirty="0">
              <a:solidFill>
                <a:srgbClr val="000000"/>
              </a:solidFill>
            </a:endParaRPr>
          </a:p>
          <a:p>
            <a:r>
              <a:rPr lang="en-US" altLang="zh-CN" sz="2400" dirty="0"/>
              <a:t>				</a:t>
            </a:r>
            <a:endParaRPr lang="zh-CN" altLang="zh-CN" sz="2400" i="1" dirty="0"/>
          </a:p>
        </p:txBody>
      </p:sp>
      <p:pic>
        <p:nvPicPr>
          <p:cNvPr id="9" name="图片 8"/>
          <p:cNvPicPr>
            <a:picLocks noChangeAspect="1"/>
          </p:cNvPicPr>
          <p:nvPr/>
        </p:nvPicPr>
        <p:blipFill>
          <a:blip r:embed="rId1"/>
          <a:stretch>
            <a:fillRect/>
          </a:stretch>
        </p:blipFill>
        <p:spPr>
          <a:xfrm>
            <a:off x="7781389" y="1562100"/>
            <a:ext cx="2924175" cy="3733800"/>
          </a:xfrm>
          <a:prstGeom prst="rect">
            <a:avLst/>
          </a:prstGeom>
        </p:spPr>
      </p:pic>
    </p:spTree>
  </p:cSld>
  <p:clrMapOvr>
    <a:masterClrMapping/>
  </p:clrMapOvr>
  <p:transition>
    <p:wheel spokes="8"/>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9"/>
          <p:cNvSpPr/>
          <p:nvPr/>
        </p:nvSpPr>
        <p:spPr>
          <a:xfrm rot="16200000" flipH="1">
            <a:off x="6344632" y="977900"/>
            <a:ext cx="6869113" cy="4891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16"/>
              <a:gd name="connsiteY0-2" fmla="*/ 17444 h 25444"/>
              <a:gd name="connsiteX1-3" fmla="*/ 10016 w 10016"/>
              <a:gd name="connsiteY1-4" fmla="*/ 0 h 25444"/>
              <a:gd name="connsiteX2-5" fmla="*/ 10000 w 10016"/>
              <a:gd name="connsiteY2-6" fmla="*/ 25444 h 25444"/>
              <a:gd name="connsiteX3-7" fmla="*/ 0 w 10016"/>
              <a:gd name="connsiteY3-8" fmla="*/ 25444 h 25444"/>
              <a:gd name="connsiteX4-9" fmla="*/ 0 w 10016"/>
              <a:gd name="connsiteY4-10" fmla="*/ 17444 h 25444"/>
              <a:gd name="connsiteX0-11" fmla="*/ 0 w 10016"/>
              <a:gd name="connsiteY0-12" fmla="*/ 17555 h 25555"/>
              <a:gd name="connsiteX1-13" fmla="*/ 10016 w 10016"/>
              <a:gd name="connsiteY1-14" fmla="*/ 0 h 25555"/>
              <a:gd name="connsiteX2-15" fmla="*/ 10000 w 10016"/>
              <a:gd name="connsiteY2-16" fmla="*/ 25555 h 25555"/>
              <a:gd name="connsiteX3-17" fmla="*/ 0 w 10016"/>
              <a:gd name="connsiteY3-18" fmla="*/ 25555 h 25555"/>
              <a:gd name="connsiteX4-19" fmla="*/ 0 w 10016"/>
              <a:gd name="connsiteY4-20" fmla="*/ 17555 h 255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6" h="25555">
                <a:moveTo>
                  <a:pt x="0" y="17555"/>
                </a:moveTo>
                <a:lnTo>
                  <a:pt x="10016" y="0"/>
                </a:lnTo>
                <a:cubicBezTo>
                  <a:pt x="10011" y="8481"/>
                  <a:pt x="10005" y="17074"/>
                  <a:pt x="10000" y="25555"/>
                </a:cubicBezTo>
                <a:lnTo>
                  <a:pt x="0" y="25555"/>
                </a:lnTo>
                <a:lnTo>
                  <a:pt x="0" y="1755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11267" name="组合 2"/>
          <p:cNvGrpSpPr/>
          <p:nvPr/>
        </p:nvGrpSpPr>
        <p:grpSpPr>
          <a:xfrm>
            <a:off x="331788" y="222250"/>
            <a:ext cx="4829158" cy="1815882"/>
            <a:chOff x="331599" y="222348"/>
            <a:chExt cx="4830411" cy="1816153"/>
          </a:xfrm>
        </p:grpSpPr>
        <p:sp>
          <p:nvSpPr>
            <p:cNvPr id="4" name="矩形 3"/>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90" name="文本框 4"/>
            <p:cNvSpPr txBox="1"/>
            <p:nvPr/>
          </p:nvSpPr>
          <p:spPr>
            <a:xfrm>
              <a:off x="474511" y="222348"/>
              <a:ext cx="4687499" cy="1816153"/>
            </a:xfrm>
            <a:prstGeom prst="rect">
              <a:avLst/>
            </a:prstGeom>
            <a:noFill/>
            <a:ln w="9525">
              <a:noFill/>
            </a:ln>
          </p:spPr>
          <p:txBody>
            <a:bodyPr wrap="none">
              <a:spAutoFit/>
            </a:bodyPr>
            <a:lstStyle/>
            <a:p>
              <a:pPr eaLnBrk="1" hangingPunct="1"/>
              <a:r>
                <a:rPr lang="en-US" altLang="zh-CN" sz="3200" dirty="0">
                  <a:latin typeface="微软雅黑" panose="020B0503020204020204" pitchFamily="34" charset="-122"/>
                </a:rPr>
                <a:t>Numerical Recipes in C</a:t>
              </a:r>
              <a:endParaRPr lang="en-US" altLang="zh-CN" sz="3200" dirty="0">
                <a:latin typeface="微软雅黑" panose="020B0503020204020204" pitchFamily="34" charset="-122"/>
              </a:endParaRPr>
            </a:p>
            <a:p>
              <a:pPr eaLnBrk="1" hangingPunct="1"/>
              <a:r>
                <a:rPr lang="en-US" altLang="zh-CN" sz="2000" dirty="0">
                  <a:latin typeface="微软雅黑" panose="020B0503020204020204" pitchFamily="34" charset="-122"/>
                </a:rPr>
                <a:t>The Art of Scientiﬁc Computing</a:t>
              </a:r>
              <a:endParaRPr lang="en-US" altLang="zh-CN" sz="2000" dirty="0">
                <a:latin typeface="微软雅黑" panose="020B0503020204020204" pitchFamily="34" charset="-122"/>
              </a:endParaRPr>
            </a:p>
            <a:p>
              <a:pPr algn="ctr" eaLnBrk="1" hangingPunct="1"/>
              <a:r>
                <a:rPr lang="en-US" altLang="zh-CN" sz="2000" dirty="0">
                  <a:latin typeface="微软雅黑" panose="020B0503020204020204" pitchFamily="34" charset="-122"/>
                </a:rPr>
                <a:t>Second Edition</a:t>
              </a:r>
              <a:endParaRPr lang="en-US" altLang="zh-CN" sz="2000" dirty="0">
                <a:latin typeface="微软雅黑" panose="020B0503020204020204" pitchFamily="34" charset="-122"/>
              </a:endParaRPr>
            </a:p>
            <a:p>
              <a:pPr eaLnBrk="1" hangingPunct="1"/>
              <a:endParaRPr lang="en-US" altLang="zh-CN" sz="2000" dirty="0">
                <a:latin typeface="微软雅黑" panose="020B0503020204020204" pitchFamily="34" charset="-122"/>
              </a:endParaRPr>
            </a:p>
            <a:p>
              <a:pPr eaLnBrk="1" hangingPunct="1"/>
              <a:endParaRPr lang="zh-CN" altLang="en-US" sz="2000" dirty="0">
                <a:latin typeface="微软雅黑" panose="020B0503020204020204" pitchFamily="34" charset="-122"/>
              </a:endParaRPr>
            </a:p>
          </p:txBody>
        </p:sp>
      </p:grpSp>
      <p:sp>
        <p:nvSpPr>
          <p:cNvPr id="11269" name="文本框 18"/>
          <p:cNvSpPr txBox="1"/>
          <p:nvPr/>
        </p:nvSpPr>
        <p:spPr>
          <a:xfrm>
            <a:off x="1091733" y="2339025"/>
            <a:ext cx="3019425" cy="3722237"/>
          </a:xfrm>
          <a:prstGeom prst="rect">
            <a:avLst/>
          </a:prstGeom>
          <a:noFill/>
          <a:ln w="9525">
            <a:noFill/>
          </a:ln>
        </p:spPr>
        <p:txBody>
          <a:bodyPr lIns="0" rIns="0">
            <a:spAutoFit/>
          </a:bodyPr>
          <a:lstStyle/>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William H. Press</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Harvard-Smithsonian Center for Astrophysics</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Saul A. </a:t>
            </a:r>
            <a:r>
              <a:rPr lang="en-US" altLang="zh-CN" sz="1200" dirty="0" err="1">
                <a:solidFill>
                  <a:srgbClr val="404040"/>
                </a:solidFill>
                <a:latin typeface="微软雅黑" panose="020B0503020204020204" pitchFamily="34" charset="-122"/>
              </a:rPr>
              <a:t>Teukolsky</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Department of Physics, Cornell University</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William T. </a:t>
            </a:r>
            <a:r>
              <a:rPr lang="en-US" altLang="zh-CN" sz="1200" dirty="0" err="1">
                <a:solidFill>
                  <a:srgbClr val="404040"/>
                </a:solidFill>
                <a:latin typeface="微软雅黑" panose="020B0503020204020204" pitchFamily="34" charset="-122"/>
              </a:rPr>
              <a:t>Vetterling</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Polaroid Corporation</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Brian P. Flannery</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r>
              <a:rPr lang="en-US" altLang="zh-CN" sz="1200" dirty="0">
                <a:solidFill>
                  <a:srgbClr val="404040"/>
                </a:solidFill>
                <a:latin typeface="微软雅黑" panose="020B0503020204020204" pitchFamily="34" charset="-122"/>
              </a:rPr>
              <a:t>EXXON Research and Engineering Company</a:t>
            </a:r>
            <a:endParaRPr lang="en-US" altLang="zh-CN" sz="1200" dirty="0">
              <a:solidFill>
                <a:srgbClr val="404040"/>
              </a:solidFill>
              <a:latin typeface="微软雅黑" panose="020B0503020204020204" pitchFamily="34" charset="-122"/>
            </a:endParaRPr>
          </a:p>
          <a:p>
            <a:pPr algn="just" eaLnBrk="1" hangingPunct="1">
              <a:lnSpc>
                <a:spcPct val="150000"/>
              </a:lnSpc>
              <a:spcAft>
                <a:spcPts val="600"/>
              </a:spcAft>
            </a:pPr>
            <a:endParaRPr lang="zh-CN" altLang="en-US" sz="1200" dirty="0">
              <a:solidFill>
                <a:srgbClr val="404040"/>
              </a:solidFill>
              <a:latin typeface="微软雅黑" panose="020B0503020204020204" pitchFamily="34" charset="-122"/>
            </a:endParaRPr>
          </a:p>
        </p:txBody>
      </p:sp>
      <p:grpSp>
        <p:nvGrpSpPr>
          <p:cNvPr id="11273" name="组合 22"/>
          <p:cNvGrpSpPr/>
          <p:nvPr/>
        </p:nvGrpSpPr>
        <p:grpSpPr>
          <a:xfrm>
            <a:off x="5062372" y="386409"/>
            <a:ext cx="1550988" cy="2135187"/>
            <a:chOff x="5779130" y="417640"/>
            <a:chExt cx="1550333" cy="2135245"/>
          </a:xfrm>
        </p:grpSpPr>
        <p:sp>
          <p:nvSpPr>
            <p:cNvPr id="24" name="椭圆形标注 23"/>
            <p:cNvSpPr/>
            <p:nvPr/>
          </p:nvSpPr>
          <p:spPr>
            <a:xfrm>
              <a:off x="5779130" y="417640"/>
              <a:ext cx="974313" cy="955701"/>
            </a:xfrm>
            <a:prstGeom prst="wedgeEllipseCallout">
              <a:avLst>
                <a:gd name="adj1" fmla="val 29987"/>
                <a:gd name="adj2" fmla="val 622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形标注 24"/>
            <p:cNvSpPr/>
            <p:nvPr/>
          </p:nvSpPr>
          <p:spPr>
            <a:xfrm flipH="1" flipV="1">
              <a:off x="6355150" y="1597184"/>
              <a:ext cx="974313" cy="955701"/>
            </a:xfrm>
            <a:prstGeom prst="wedgeEllipseCallout">
              <a:avLst>
                <a:gd name="adj1" fmla="val 29987"/>
                <a:gd name="adj2" fmla="val 622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274" name="Freeform 20"/>
          <p:cNvSpPr>
            <a:spLocks noEditPoints="1"/>
          </p:cNvSpPr>
          <p:nvPr/>
        </p:nvSpPr>
        <p:spPr>
          <a:xfrm>
            <a:off x="5303271" y="658849"/>
            <a:ext cx="522287" cy="360362"/>
          </a:xfrm>
          <a:custGeom>
            <a:avLst/>
            <a:gdLst/>
            <a:ahLst/>
            <a:cxnLst>
              <a:cxn ang="0">
                <a:pos x="66566" y="25740"/>
              </a:cxn>
              <a:cxn ang="0">
                <a:pos x="158734" y="20592"/>
              </a:cxn>
              <a:cxn ang="0">
                <a:pos x="168975" y="30888"/>
              </a:cxn>
              <a:cxn ang="0">
                <a:pos x="168975" y="51480"/>
              </a:cxn>
              <a:cxn ang="0">
                <a:pos x="163855" y="61776"/>
              </a:cxn>
              <a:cxn ang="0">
                <a:pos x="66566" y="66924"/>
              </a:cxn>
              <a:cxn ang="0">
                <a:pos x="56325" y="56628"/>
              </a:cxn>
              <a:cxn ang="0">
                <a:pos x="56325" y="36036"/>
              </a:cxn>
              <a:cxn ang="0">
                <a:pos x="66566" y="25740"/>
              </a:cxn>
              <a:cxn ang="0">
                <a:pos x="522287" y="77220"/>
              </a:cxn>
              <a:cxn ang="0">
                <a:pos x="414757" y="66924"/>
              </a:cxn>
              <a:cxn ang="0">
                <a:pos x="394275" y="0"/>
              </a:cxn>
              <a:cxn ang="0">
                <a:pos x="230421" y="0"/>
              </a:cxn>
              <a:cxn ang="0">
                <a:pos x="209939" y="66924"/>
              </a:cxn>
              <a:cxn ang="0">
                <a:pos x="0" y="82368"/>
              </a:cxn>
              <a:cxn ang="0">
                <a:pos x="0" y="355214"/>
              </a:cxn>
              <a:cxn ang="0">
                <a:pos x="199698" y="355214"/>
              </a:cxn>
              <a:cxn ang="0">
                <a:pos x="189457" y="350066"/>
              </a:cxn>
              <a:cxn ang="0">
                <a:pos x="143373" y="231661"/>
              </a:cxn>
              <a:cxn ang="0">
                <a:pos x="189457" y="113257"/>
              </a:cxn>
              <a:cxn ang="0">
                <a:pos x="307228" y="61776"/>
              </a:cxn>
              <a:cxn ang="0">
                <a:pos x="424998" y="113257"/>
              </a:cxn>
              <a:cxn ang="0">
                <a:pos x="476203" y="231661"/>
              </a:cxn>
              <a:cxn ang="0">
                <a:pos x="424998" y="350066"/>
              </a:cxn>
              <a:cxn ang="0">
                <a:pos x="419878" y="355214"/>
              </a:cxn>
              <a:cxn ang="0">
                <a:pos x="522287" y="355214"/>
              </a:cxn>
              <a:cxn ang="0">
                <a:pos x="522287" y="108109"/>
              </a:cxn>
              <a:cxn ang="0">
                <a:pos x="522287" y="102961"/>
              </a:cxn>
              <a:cxn ang="0">
                <a:pos x="522287" y="77220"/>
              </a:cxn>
              <a:cxn ang="0">
                <a:pos x="189457" y="216217"/>
              </a:cxn>
              <a:cxn ang="0">
                <a:pos x="266264" y="185329"/>
              </a:cxn>
              <a:cxn ang="0">
                <a:pos x="220180" y="319178"/>
              </a:cxn>
              <a:cxn ang="0">
                <a:pos x="189457" y="216217"/>
              </a:cxn>
              <a:cxn ang="0">
                <a:pos x="235541" y="329474"/>
              </a:cxn>
              <a:cxn ang="0">
                <a:pos x="245782" y="247105"/>
              </a:cxn>
              <a:cxn ang="0">
                <a:pos x="337950" y="350066"/>
              </a:cxn>
              <a:cxn ang="0">
                <a:pos x="235541" y="329474"/>
              </a:cxn>
              <a:cxn ang="0">
                <a:pos x="353312" y="344918"/>
              </a:cxn>
              <a:cxn ang="0">
                <a:pos x="291866" y="293438"/>
              </a:cxn>
              <a:cxn ang="0">
                <a:pos x="424998" y="267697"/>
              </a:cxn>
              <a:cxn ang="0">
                <a:pos x="353312" y="344918"/>
              </a:cxn>
              <a:cxn ang="0">
                <a:pos x="430119" y="247105"/>
              </a:cxn>
              <a:cxn ang="0">
                <a:pos x="353312" y="277994"/>
              </a:cxn>
              <a:cxn ang="0">
                <a:pos x="394275" y="149293"/>
              </a:cxn>
              <a:cxn ang="0">
                <a:pos x="430119" y="247105"/>
              </a:cxn>
              <a:cxn ang="0">
                <a:pos x="378914" y="133849"/>
              </a:cxn>
              <a:cxn ang="0">
                <a:pos x="368673" y="216217"/>
              </a:cxn>
              <a:cxn ang="0">
                <a:pos x="276505" y="113257"/>
              </a:cxn>
              <a:cxn ang="0">
                <a:pos x="378914" y="133849"/>
              </a:cxn>
              <a:cxn ang="0">
                <a:pos x="261144" y="118405"/>
              </a:cxn>
              <a:cxn ang="0">
                <a:pos x="322589" y="169885"/>
              </a:cxn>
              <a:cxn ang="0">
                <a:pos x="189457" y="200773"/>
              </a:cxn>
              <a:cxn ang="0">
                <a:pos x="261144" y="118405"/>
              </a:cxn>
            </a:cxnLst>
            <a:rect l="0" t="0" r="0" b="0"/>
            <a:pathLst>
              <a:path w="102" h="70">
                <a:moveTo>
                  <a:pt x="13" y="5"/>
                </a:moveTo>
                <a:cubicBezTo>
                  <a:pt x="31" y="4"/>
                  <a:pt x="31" y="4"/>
                  <a:pt x="31" y="4"/>
                </a:cubicBezTo>
                <a:cubicBezTo>
                  <a:pt x="32" y="4"/>
                  <a:pt x="33" y="5"/>
                  <a:pt x="33" y="6"/>
                </a:cubicBezTo>
                <a:cubicBezTo>
                  <a:pt x="33" y="10"/>
                  <a:pt x="33" y="10"/>
                  <a:pt x="33" y="10"/>
                </a:cubicBezTo>
                <a:cubicBezTo>
                  <a:pt x="33" y="11"/>
                  <a:pt x="33" y="12"/>
                  <a:pt x="32" y="12"/>
                </a:cubicBezTo>
                <a:cubicBezTo>
                  <a:pt x="13" y="13"/>
                  <a:pt x="13" y="13"/>
                  <a:pt x="13" y="13"/>
                </a:cubicBezTo>
                <a:cubicBezTo>
                  <a:pt x="12" y="13"/>
                  <a:pt x="11" y="12"/>
                  <a:pt x="11" y="11"/>
                </a:cubicBezTo>
                <a:cubicBezTo>
                  <a:pt x="11" y="7"/>
                  <a:pt x="11" y="7"/>
                  <a:pt x="11" y="7"/>
                </a:cubicBezTo>
                <a:cubicBezTo>
                  <a:pt x="11" y="6"/>
                  <a:pt x="12" y="5"/>
                  <a:pt x="13" y="5"/>
                </a:cubicBezTo>
                <a:close/>
                <a:moveTo>
                  <a:pt x="102" y="15"/>
                </a:moveTo>
                <a:cubicBezTo>
                  <a:pt x="81" y="13"/>
                  <a:pt x="81" y="13"/>
                  <a:pt x="81" y="13"/>
                </a:cubicBezTo>
                <a:cubicBezTo>
                  <a:pt x="77" y="0"/>
                  <a:pt x="77" y="0"/>
                  <a:pt x="77" y="0"/>
                </a:cubicBezTo>
                <a:cubicBezTo>
                  <a:pt x="45" y="0"/>
                  <a:pt x="45" y="0"/>
                  <a:pt x="45" y="0"/>
                </a:cubicBezTo>
                <a:cubicBezTo>
                  <a:pt x="41" y="13"/>
                  <a:pt x="41" y="13"/>
                  <a:pt x="41" y="13"/>
                </a:cubicBezTo>
                <a:cubicBezTo>
                  <a:pt x="0" y="16"/>
                  <a:pt x="0" y="16"/>
                  <a:pt x="0" y="16"/>
                </a:cubicBezTo>
                <a:cubicBezTo>
                  <a:pt x="0" y="34"/>
                  <a:pt x="0" y="51"/>
                  <a:pt x="0" y="69"/>
                </a:cubicBezTo>
                <a:cubicBezTo>
                  <a:pt x="13" y="69"/>
                  <a:pt x="26" y="69"/>
                  <a:pt x="39" y="69"/>
                </a:cubicBezTo>
                <a:cubicBezTo>
                  <a:pt x="38" y="69"/>
                  <a:pt x="38" y="68"/>
                  <a:pt x="37" y="68"/>
                </a:cubicBezTo>
                <a:cubicBezTo>
                  <a:pt x="31" y="62"/>
                  <a:pt x="28" y="53"/>
                  <a:pt x="28" y="45"/>
                </a:cubicBezTo>
                <a:cubicBezTo>
                  <a:pt x="28" y="36"/>
                  <a:pt x="31" y="28"/>
                  <a:pt x="37" y="22"/>
                </a:cubicBezTo>
                <a:cubicBezTo>
                  <a:pt x="43" y="16"/>
                  <a:pt x="52" y="12"/>
                  <a:pt x="60" y="12"/>
                </a:cubicBezTo>
                <a:cubicBezTo>
                  <a:pt x="69" y="12"/>
                  <a:pt x="77" y="16"/>
                  <a:pt x="83" y="22"/>
                </a:cubicBezTo>
                <a:cubicBezTo>
                  <a:pt x="89" y="28"/>
                  <a:pt x="93" y="36"/>
                  <a:pt x="93" y="45"/>
                </a:cubicBezTo>
                <a:cubicBezTo>
                  <a:pt x="93" y="53"/>
                  <a:pt x="89" y="62"/>
                  <a:pt x="83" y="68"/>
                </a:cubicBezTo>
                <a:cubicBezTo>
                  <a:pt x="83" y="68"/>
                  <a:pt x="82" y="69"/>
                  <a:pt x="82" y="69"/>
                </a:cubicBezTo>
                <a:cubicBezTo>
                  <a:pt x="89" y="69"/>
                  <a:pt x="95" y="69"/>
                  <a:pt x="102" y="69"/>
                </a:cubicBezTo>
                <a:cubicBezTo>
                  <a:pt x="102" y="53"/>
                  <a:pt x="102" y="37"/>
                  <a:pt x="102" y="21"/>
                </a:cubicBezTo>
                <a:cubicBezTo>
                  <a:pt x="102" y="20"/>
                  <a:pt x="102" y="20"/>
                  <a:pt x="102" y="20"/>
                </a:cubicBezTo>
                <a:cubicBezTo>
                  <a:pt x="102" y="15"/>
                  <a:pt x="102" y="15"/>
                  <a:pt x="102" y="15"/>
                </a:cubicBezTo>
                <a:close/>
                <a:moveTo>
                  <a:pt x="37" y="42"/>
                </a:moveTo>
                <a:cubicBezTo>
                  <a:pt x="41" y="39"/>
                  <a:pt x="46" y="38"/>
                  <a:pt x="52" y="36"/>
                </a:cubicBezTo>
                <a:cubicBezTo>
                  <a:pt x="45" y="45"/>
                  <a:pt x="43" y="53"/>
                  <a:pt x="43" y="62"/>
                </a:cubicBezTo>
                <a:cubicBezTo>
                  <a:pt x="39" y="57"/>
                  <a:pt x="36" y="51"/>
                  <a:pt x="37" y="42"/>
                </a:cubicBezTo>
                <a:close/>
                <a:moveTo>
                  <a:pt x="46" y="64"/>
                </a:moveTo>
                <a:cubicBezTo>
                  <a:pt x="46" y="59"/>
                  <a:pt x="47" y="53"/>
                  <a:pt x="48" y="48"/>
                </a:cubicBezTo>
                <a:cubicBezTo>
                  <a:pt x="52" y="58"/>
                  <a:pt x="58" y="64"/>
                  <a:pt x="66" y="68"/>
                </a:cubicBezTo>
                <a:cubicBezTo>
                  <a:pt x="60" y="70"/>
                  <a:pt x="53" y="69"/>
                  <a:pt x="46" y="64"/>
                </a:cubicBezTo>
                <a:close/>
                <a:moveTo>
                  <a:pt x="69" y="67"/>
                </a:moveTo>
                <a:cubicBezTo>
                  <a:pt x="64" y="64"/>
                  <a:pt x="60" y="61"/>
                  <a:pt x="57" y="57"/>
                </a:cubicBezTo>
                <a:cubicBezTo>
                  <a:pt x="67" y="58"/>
                  <a:pt x="75" y="56"/>
                  <a:pt x="83" y="52"/>
                </a:cubicBezTo>
                <a:cubicBezTo>
                  <a:pt x="81" y="58"/>
                  <a:pt x="77" y="63"/>
                  <a:pt x="69" y="67"/>
                </a:cubicBezTo>
                <a:close/>
                <a:moveTo>
                  <a:pt x="84" y="48"/>
                </a:moveTo>
                <a:cubicBezTo>
                  <a:pt x="79" y="51"/>
                  <a:pt x="74" y="53"/>
                  <a:pt x="69" y="54"/>
                </a:cubicBezTo>
                <a:cubicBezTo>
                  <a:pt x="75" y="46"/>
                  <a:pt x="77" y="38"/>
                  <a:pt x="77" y="29"/>
                </a:cubicBezTo>
                <a:cubicBezTo>
                  <a:pt x="82" y="33"/>
                  <a:pt x="84" y="39"/>
                  <a:pt x="84" y="48"/>
                </a:cubicBezTo>
                <a:close/>
                <a:moveTo>
                  <a:pt x="74" y="26"/>
                </a:moveTo>
                <a:cubicBezTo>
                  <a:pt x="74" y="32"/>
                  <a:pt x="73" y="37"/>
                  <a:pt x="72" y="42"/>
                </a:cubicBezTo>
                <a:cubicBezTo>
                  <a:pt x="68" y="33"/>
                  <a:pt x="62" y="26"/>
                  <a:pt x="54" y="22"/>
                </a:cubicBezTo>
                <a:cubicBezTo>
                  <a:pt x="60" y="21"/>
                  <a:pt x="67" y="21"/>
                  <a:pt x="74" y="26"/>
                </a:cubicBezTo>
                <a:close/>
                <a:moveTo>
                  <a:pt x="51" y="23"/>
                </a:moveTo>
                <a:cubicBezTo>
                  <a:pt x="56" y="26"/>
                  <a:pt x="60" y="30"/>
                  <a:pt x="63" y="33"/>
                </a:cubicBezTo>
                <a:cubicBezTo>
                  <a:pt x="53" y="32"/>
                  <a:pt x="45" y="34"/>
                  <a:pt x="37" y="39"/>
                </a:cubicBezTo>
                <a:cubicBezTo>
                  <a:pt x="39" y="33"/>
                  <a:pt x="43" y="27"/>
                  <a:pt x="51" y="23"/>
                </a:cubicBezTo>
                <a:close/>
              </a:path>
            </a:pathLst>
          </a:custGeom>
          <a:solidFill>
            <a:schemeClr val="bg1">
              <a:alpha val="100000"/>
            </a:schemeClr>
          </a:solidFill>
          <a:ln w="9525">
            <a:noFill/>
          </a:ln>
        </p:spPr>
        <p:txBody>
          <a:bodyPr/>
          <a:lstStyle/>
          <a:p>
            <a:endParaRPr lang="zh-CN" altLang="en-US"/>
          </a:p>
        </p:txBody>
      </p:sp>
      <p:pic>
        <p:nvPicPr>
          <p:cNvPr id="11286" name="图片 1128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58357" y="1614524"/>
            <a:ext cx="3880049" cy="4737343"/>
          </a:xfrm>
          <a:prstGeom prst="rect">
            <a:avLst/>
          </a:prstGeom>
        </p:spPr>
      </p:pic>
      <p:pic>
        <p:nvPicPr>
          <p:cNvPr id="11288" name="图片 11287"/>
          <p:cNvPicPr>
            <a:picLocks noChangeAspect="1"/>
          </p:cNvPicPr>
          <p:nvPr/>
        </p:nvPicPr>
        <p:blipFill rotWithShape="1">
          <a:blip r:embed="rId2">
            <a:extLst>
              <a:ext uri="{28A0092B-C50C-407E-A947-70E740481C1C}">
                <a14:useLocalDpi xmlns:a14="http://schemas.microsoft.com/office/drawing/2010/main" val="0"/>
              </a:ext>
            </a:extLst>
          </a:blip>
          <a:srcRect r="17822"/>
          <a:stretch>
            <a:fillRect/>
          </a:stretch>
        </p:blipFill>
        <p:spPr>
          <a:xfrm>
            <a:off x="5352308" y="1394312"/>
            <a:ext cx="4133297" cy="4295347"/>
          </a:xfrm>
          <a:prstGeom prst="rect">
            <a:avLst/>
          </a:prstGeom>
        </p:spPr>
      </p:pic>
      <p:pic>
        <p:nvPicPr>
          <p:cNvPr id="11291" name="图片 112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230" y="1718047"/>
            <a:ext cx="3657788" cy="5124713"/>
          </a:xfrm>
          <a:prstGeom prst="rect">
            <a:avLst/>
          </a:prstGeom>
        </p:spPr>
      </p:pic>
      <p:pic>
        <p:nvPicPr>
          <p:cNvPr id="11293" name="图片 112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359" y="658850"/>
            <a:ext cx="3780319" cy="4633230"/>
          </a:xfrm>
          <a:prstGeom prst="rect">
            <a:avLst/>
          </a:prstGeom>
        </p:spPr>
      </p:pic>
      <p:pic>
        <p:nvPicPr>
          <p:cNvPr id="11295" name="图片 112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615" y="1291651"/>
            <a:ext cx="3905451" cy="5251720"/>
          </a:xfrm>
          <a:prstGeom prst="rect">
            <a:avLst/>
          </a:prstGeom>
        </p:spPr>
      </p:pic>
      <p:pic>
        <p:nvPicPr>
          <p:cNvPr id="13313" name="图片 133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962" y="966927"/>
            <a:ext cx="4393314" cy="4834433"/>
          </a:xfrm>
          <a:prstGeom prst="rect">
            <a:avLst/>
          </a:prstGeom>
        </p:spPr>
      </p:pic>
      <p:pic>
        <p:nvPicPr>
          <p:cNvPr id="13315" name="图片 133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195" y="2521596"/>
            <a:ext cx="4381725" cy="3556183"/>
          </a:xfrm>
          <a:prstGeom prst="rect">
            <a:avLst/>
          </a:prstGeom>
        </p:spPr>
      </p:pic>
      <p:pic>
        <p:nvPicPr>
          <p:cNvPr id="13317" name="图片 133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6470" y="1050444"/>
            <a:ext cx="4310526" cy="4639215"/>
          </a:xfrm>
          <a:prstGeom prst="rect">
            <a:avLst/>
          </a:prstGeom>
        </p:spPr>
      </p:pic>
      <p:pic>
        <p:nvPicPr>
          <p:cNvPr id="13320" name="图片 133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9267" y="2229676"/>
            <a:ext cx="4159464" cy="3765744"/>
          </a:xfrm>
          <a:prstGeom prst="rect">
            <a:avLst/>
          </a:prstGeom>
        </p:spPr>
      </p:pic>
      <p:pic>
        <p:nvPicPr>
          <p:cNvPr id="13322" name="图片 133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1910" y="493713"/>
            <a:ext cx="4289966" cy="6028703"/>
          </a:xfrm>
          <a:prstGeom prst="rect">
            <a:avLst/>
          </a:prstGeom>
        </p:spPr>
      </p:pic>
      <p:pic>
        <p:nvPicPr>
          <p:cNvPr id="13324" name="图片 133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80375" y="1524037"/>
            <a:ext cx="3245017" cy="4635738"/>
          </a:xfrm>
          <a:prstGeom prst="rect">
            <a:avLst/>
          </a:prstGeom>
        </p:spPr>
      </p:pic>
      <p:pic>
        <p:nvPicPr>
          <p:cNvPr id="13326" name="图片 133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70207" y="1165185"/>
            <a:ext cx="3815288" cy="5528872"/>
          </a:xfrm>
          <a:prstGeom prst="rect">
            <a:avLst/>
          </a:prstGeom>
        </p:spPr>
      </p:pic>
      <p:pic>
        <p:nvPicPr>
          <p:cNvPr id="13328" name="图片 133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9733" y="813179"/>
            <a:ext cx="3553490" cy="4708028"/>
          </a:xfrm>
          <a:prstGeom prst="rect">
            <a:avLst/>
          </a:prstGeom>
        </p:spPr>
      </p:pic>
      <p:pic>
        <p:nvPicPr>
          <p:cNvPr id="13332" name="图片 133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11049" y="1718048"/>
            <a:ext cx="2988857" cy="4263532"/>
          </a:xfrm>
          <a:prstGeom prst="rect">
            <a:avLst/>
          </a:prstGeom>
        </p:spPr>
      </p:pic>
      <p:pic>
        <p:nvPicPr>
          <p:cNvPr id="13334" name="图片 133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48770" y="1471348"/>
            <a:ext cx="3600162" cy="4908640"/>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86"/>
                                        </p:tgtEl>
                                        <p:attrNameLst>
                                          <p:attrName>style.visibility</p:attrName>
                                        </p:attrNameLst>
                                      </p:cBhvr>
                                      <p:to>
                                        <p:strVal val="visible"/>
                                      </p:to>
                                    </p:set>
                                    <p:anim calcmode="lin" valueType="num">
                                      <p:cBhvr additive="base">
                                        <p:cTn id="7" dur="500" fill="hold"/>
                                        <p:tgtEl>
                                          <p:spTgt spid="11286"/>
                                        </p:tgtEl>
                                        <p:attrNameLst>
                                          <p:attrName>ppt_x</p:attrName>
                                        </p:attrNameLst>
                                      </p:cBhvr>
                                      <p:tavLst>
                                        <p:tav tm="0">
                                          <p:val>
                                            <p:strVal val="#ppt_x"/>
                                          </p:val>
                                        </p:tav>
                                        <p:tav tm="100000">
                                          <p:val>
                                            <p:strVal val="#ppt_x"/>
                                          </p:val>
                                        </p:tav>
                                      </p:tavLst>
                                    </p:anim>
                                    <p:anim calcmode="lin" valueType="num">
                                      <p:cBhvr additive="base">
                                        <p:cTn id="8" dur="500" fill="hold"/>
                                        <p:tgtEl>
                                          <p:spTgt spid="112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288"/>
                                        </p:tgtEl>
                                        <p:attrNameLst>
                                          <p:attrName>style.visibility</p:attrName>
                                        </p:attrNameLst>
                                      </p:cBhvr>
                                      <p:to>
                                        <p:strVal val="visible"/>
                                      </p:to>
                                    </p:set>
                                    <p:animEffect transition="in" filter="fade">
                                      <p:cBhvr>
                                        <p:cTn id="13" dur="1000"/>
                                        <p:tgtEl>
                                          <p:spTgt spid="11288"/>
                                        </p:tgtEl>
                                      </p:cBhvr>
                                    </p:animEffect>
                                    <p:anim calcmode="lin" valueType="num">
                                      <p:cBhvr>
                                        <p:cTn id="14" dur="1000" fill="hold"/>
                                        <p:tgtEl>
                                          <p:spTgt spid="11288"/>
                                        </p:tgtEl>
                                        <p:attrNameLst>
                                          <p:attrName>ppt_x</p:attrName>
                                        </p:attrNameLst>
                                      </p:cBhvr>
                                      <p:tavLst>
                                        <p:tav tm="0">
                                          <p:val>
                                            <p:strVal val="#ppt_x"/>
                                          </p:val>
                                        </p:tav>
                                        <p:tav tm="100000">
                                          <p:val>
                                            <p:strVal val="#ppt_x"/>
                                          </p:val>
                                        </p:tav>
                                      </p:tavLst>
                                    </p:anim>
                                    <p:anim calcmode="lin" valueType="num">
                                      <p:cBhvr>
                                        <p:cTn id="15" dur="1000" fill="hold"/>
                                        <p:tgtEl>
                                          <p:spTgt spid="1128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291"/>
                                        </p:tgtEl>
                                        <p:attrNameLst>
                                          <p:attrName>style.visibility</p:attrName>
                                        </p:attrNameLst>
                                      </p:cBhvr>
                                      <p:to>
                                        <p:strVal val="visible"/>
                                      </p:to>
                                    </p:set>
                                    <p:animEffect transition="in" filter="barn(inVertical)">
                                      <p:cBhvr>
                                        <p:cTn id="20" dur="500"/>
                                        <p:tgtEl>
                                          <p:spTgt spid="1129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93"/>
                                        </p:tgtEl>
                                        <p:attrNameLst>
                                          <p:attrName>style.visibility</p:attrName>
                                        </p:attrNameLst>
                                      </p:cBhvr>
                                      <p:to>
                                        <p:strVal val="visible"/>
                                      </p:to>
                                    </p:set>
                                    <p:anim calcmode="lin" valueType="num">
                                      <p:cBhvr additive="base">
                                        <p:cTn id="25" dur="500" fill="hold"/>
                                        <p:tgtEl>
                                          <p:spTgt spid="11293"/>
                                        </p:tgtEl>
                                        <p:attrNameLst>
                                          <p:attrName>ppt_x</p:attrName>
                                        </p:attrNameLst>
                                      </p:cBhvr>
                                      <p:tavLst>
                                        <p:tav tm="0">
                                          <p:val>
                                            <p:strVal val="#ppt_x"/>
                                          </p:val>
                                        </p:tav>
                                        <p:tav tm="100000">
                                          <p:val>
                                            <p:strVal val="#ppt_x"/>
                                          </p:val>
                                        </p:tav>
                                      </p:tavLst>
                                    </p:anim>
                                    <p:anim calcmode="lin" valueType="num">
                                      <p:cBhvr additive="base">
                                        <p:cTn id="26" dur="500" fill="hold"/>
                                        <p:tgtEl>
                                          <p:spTgt spid="1129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295"/>
                                        </p:tgtEl>
                                        <p:attrNameLst>
                                          <p:attrName>style.visibility</p:attrName>
                                        </p:attrNameLst>
                                      </p:cBhvr>
                                      <p:to>
                                        <p:strVal val="visible"/>
                                      </p:to>
                                    </p:set>
                                    <p:animEffect transition="in" filter="barn(inVertical)">
                                      <p:cBhvr>
                                        <p:cTn id="31" dur="500"/>
                                        <p:tgtEl>
                                          <p:spTgt spid="1129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313"/>
                                        </p:tgtEl>
                                        <p:attrNameLst>
                                          <p:attrName>style.visibility</p:attrName>
                                        </p:attrNameLst>
                                      </p:cBhvr>
                                      <p:to>
                                        <p:strVal val="visible"/>
                                      </p:to>
                                    </p:set>
                                    <p:animEffect transition="in" filter="fade">
                                      <p:cBhvr>
                                        <p:cTn id="36" dur="500"/>
                                        <p:tgtEl>
                                          <p:spTgt spid="133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315"/>
                                        </p:tgtEl>
                                        <p:attrNameLst>
                                          <p:attrName>style.visibility</p:attrName>
                                        </p:attrNameLst>
                                      </p:cBhvr>
                                      <p:to>
                                        <p:strVal val="visible"/>
                                      </p:to>
                                    </p:set>
                                    <p:animEffect transition="in" filter="fade">
                                      <p:cBhvr>
                                        <p:cTn id="41" dur="500"/>
                                        <p:tgtEl>
                                          <p:spTgt spid="1331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317"/>
                                        </p:tgtEl>
                                        <p:attrNameLst>
                                          <p:attrName>style.visibility</p:attrName>
                                        </p:attrNameLst>
                                      </p:cBhvr>
                                      <p:to>
                                        <p:strVal val="visible"/>
                                      </p:to>
                                    </p:set>
                                    <p:anim calcmode="lin" valueType="num">
                                      <p:cBhvr additive="base">
                                        <p:cTn id="46" dur="500" fill="hold"/>
                                        <p:tgtEl>
                                          <p:spTgt spid="13317"/>
                                        </p:tgtEl>
                                        <p:attrNameLst>
                                          <p:attrName>ppt_x</p:attrName>
                                        </p:attrNameLst>
                                      </p:cBhvr>
                                      <p:tavLst>
                                        <p:tav tm="0">
                                          <p:val>
                                            <p:strVal val="#ppt_x"/>
                                          </p:val>
                                        </p:tav>
                                        <p:tav tm="100000">
                                          <p:val>
                                            <p:strVal val="#ppt_x"/>
                                          </p:val>
                                        </p:tav>
                                      </p:tavLst>
                                    </p:anim>
                                    <p:anim calcmode="lin" valueType="num">
                                      <p:cBhvr additive="base">
                                        <p:cTn id="47"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320"/>
                                        </p:tgtEl>
                                        <p:attrNameLst>
                                          <p:attrName>style.visibility</p:attrName>
                                        </p:attrNameLst>
                                      </p:cBhvr>
                                      <p:to>
                                        <p:strVal val="visible"/>
                                      </p:to>
                                    </p:set>
                                    <p:animEffect transition="in" filter="fade">
                                      <p:cBhvr>
                                        <p:cTn id="52" dur="500"/>
                                        <p:tgtEl>
                                          <p:spTgt spid="13320"/>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3322"/>
                                        </p:tgtEl>
                                        <p:attrNameLst>
                                          <p:attrName>style.visibility</p:attrName>
                                        </p:attrNameLst>
                                      </p:cBhvr>
                                      <p:to>
                                        <p:strVal val="visible"/>
                                      </p:to>
                                    </p:set>
                                    <p:anim calcmode="lin" valueType="num">
                                      <p:cBhvr additive="base">
                                        <p:cTn id="57" dur="500" fill="hold"/>
                                        <p:tgtEl>
                                          <p:spTgt spid="13322"/>
                                        </p:tgtEl>
                                        <p:attrNameLst>
                                          <p:attrName>ppt_x</p:attrName>
                                        </p:attrNameLst>
                                      </p:cBhvr>
                                      <p:tavLst>
                                        <p:tav tm="0">
                                          <p:val>
                                            <p:strVal val="#ppt_x"/>
                                          </p:val>
                                        </p:tav>
                                        <p:tav tm="100000">
                                          <p:val>
                                            <p:strVal val="#ppt_x"/>
                                          </p:val>
                                        </p:tav>
                                      </p:tavLst>
                                    </p:anim>
                                    <p:anim calcmode="lin" valueType="num">
                                      <p:cBhvr additive="base">
                                        <p:cTn id="58" dur="500" fill="hold"/>
                                        <p:tgtEl>
                                          <p:spTgt spid="1332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3324"/>
                                        </p:tgtEl>
                                        <p:attrNameLst>
                                          <p:attrName>style.visibility</p:attrName>
                                        </p:attrNameLst>
                                      </p:cBhvr>
                                      <p:to>
                                        <p:strVal val="visible"/>
                                      </p:to>
                                    </p:set>
                                    <p:animEffect transition="in" filter="wipe(down)">
                                      <p:cBhvr>
                                        <p:cTn id="63" dur="500"/>
                                        <p:tgtEl>
                                          <p:spTgt spid="13324"/>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3326"/>
                                        </p:tgtEl>
                                        <p:attrNameLst>
                                          <p:attrName>style.visibility</p:attrName>
                                        </p:attrNameLst>
                                      </p:cBhvr>
                                      <p:to>
                                        <p:strVal val="visible"/>
                                      </p:to>
                                    </p:set>
                                    <p:animEffect transition="in" filter="circle(in)">
                                      <p:cBhvr>
                                        <p:cTn id="68" dur="2000"/>
                                        <p:tgtEl>
                                          <p:spTgt spid="13326"/>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13328"/>
                                        </p:tgtEl>
                                        <p:attrNameLst>
                                          <p:attrName>style.visibility</p:attrName>
                                        </p:attrNameLst>
                                      </p:cBhvr>
                                      <p:to>
                                        <p:strVal val="visible"/>
                                      </p:to>
                                    </p:set>
                                    <p:animEffect transition="in" filter="randombar(horizontal)">
                                      <p:cBhvr>
                                        <p:cTn id="73" dur="500"/>
                                        <p:tgtEl>
                                          <p:spTgt spid="13328"/>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3332"/>
                                        </p:tgtEl>
                                        <p:attrNameLst>
                                          <p:attrName>style.visibility</p:attrName>
                                        </p:attrNameLst>
                                      </p:cBhvr>
                                      <p:to>
                                        <p:strVal val="visible"/>
                                      </p:to>
                                    </p:set>
                                    <p:anim calcmode="lin" valueType="num">
                                      <p:cBhvr additive="base">
                                        <p:cTn id="78" dur="500" fill="hold"/>
                                        <p:tgtEl>
                                          <p:spTgt spid="13332"/>
                                        </p:tgtEl>
                                        <p:attrNameLst>
                                          <p:attrName>ppt_x</p:attrName>
                                        </p:attrNameLst>
                                      </p:cBhvr>
                                      <p:tavLst>
                                        <p:tav tm="0">
                                          <p:val>
                                            <p:strVal val="#ppt_x"/>
                                          </p:val>
                                        </p:tav>
                                        <p:tav tm="100000">
                                          <p:val>
                                            <p:strVal val="#ppt_x"/>
                                          </p:val>
                                        </p:tav>
                                      </p:tavLst>
                                    </p:anim>
                                    <p:anim calcmode="lin" valueType="num">
                                      <p:cBhvr additive="base">
                                        <p:cTn id="79" dur="500" fill="hold"/>
                                        <p:tgtEl>
                                          <p:spTgt spid="13332"/>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3334"/>
                                        </p:tgtEl>
                                        <p:attrNameLst>
                                          <p:attrName>style.visibility</p:attrName>
                                        </p:attrNameLst>
                                      </p:cBhvr>
                                      <p:to>
                                        <p:strVal val="visible"/>
                                      </p:to>
                                    </p:set>
                                    <p:anim calcmode="lin" valueType="num">
                                      <p:cBhvr additive="base">
                                        <p:cTn id="84" dur="500" fill="hold"/>
                                        <p:tgtEl>
                                          <p:spTgt spid="13334"/>
                                        </p:tgtEl>
                                        <p:attrNameLst>
                                          <p:attrName>ppt_x</p:attrName>
                                        </p:attrNameLst>
                                      </p:cBhvr>
                                      <p:tavLst>
                                        <p:tav tm="0">
                                          <p:val>
                                            <p:strVal val="#ppt_x"/>
                                          </p:val>
                                        </p:tav>
                                        <p:tav tm="100000">
                                          <p:val>
                                            <p:strVal val="#ppt_x"/>
                                          </p:val>
                                        </p:tav>
                                      </p:tavLst>
                                    </p:anim>
                                    <p:anim calcmode="lin" valueType="num">
                                      <p:cBhvr additive="base">
                                        <p:cTn id="85" dur="500" fill="hold"/>
                                        <p:tgtEl>
                                          <p:spTgt spid="13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8" name="组合 1"/>
          <p:cNvGrpSpPr/>
          <p:nvPr/>
        </p:nvGrpSpPr>
        <p:grpSpPr>
          <a:xfrm>
            <a:off x="331788" y="222250"/>
            <a:ext cx="2865754" cy="398780"/>
            <a:chOff x="331599" y="222348"/>
            <a:chExt cx="2865863" cy="39884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2722983"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拉格朗日插值法的不足</a:t>
              </a:r>
              <a:endParaRPr lang="zh-CN" altLang="en-US" sz="2000" b="1" dirty="0">
                <a:latin typeface="微软雅黑" panose="020B0503020204020204" pitchFamily="34" charset="-122"/>
              </a:endParaRPr>
            </a:p>
          </p:txBody>
        </p:sp>
      </p:grpSp>
      <p:sp>
        <p:nvSpPr>
          <p:cNvPr id="2" name="文本框 1"/>
          <p:cNvSpPr txBox="1"/>
          <p:nvPr/>
        </p:nvSpPr>
        <p:spPr>
          <a:xfrm>
            <a:off x="1950720" y="1554480"/>
            <a:ext cx="8173720" cy="645160"/>
          </a:xfrm>
          <a:prstGeom prst="rect">
            <a:avLst/>
          </a:prstGeom>
          <a:noFill/>
        </p:spPr>
        <p:txBody>
          <a:bodyPr wrap="square" rtlCol="0">
            <a:spAutoFit/>
          </a:bodyPr>
          <a:p>
            <a:pPr marL="285750" indent="-285750">
              <a:buFont typeface="Arial" panose="020B0604020202020204" pitchFamily="34" charset="0"/>
              <a:buChar char="•"/>
            </a:pPr>
            <a:r>
              <a:rPr lang="zh-CN" altLang="en-US"/>
              <a:t>当插值点增加或减少一个时，所对应的基本多项式就需要全部重新计算，时间复杂度高</a:t>
            </a:r>
            <a:endParaRPr lang="zh-CN" altLang="en-US"/>
          </a:p>
        </p:txBody>
      </p:sp>
      <p:sp>
        <p:nvSpPr>
          <p:cNvPr id="4" name="文本框 3"/>
          <p:cNvSpPr txBox="1"/>
          <p:nvPr/>
        </p:nvSpPr>
        <p:spPr>
          <a:xfrm>
            <a:off x="1950720" y="3194685"/>
            <a:ext cx="8173720" cy="922020"/>
          </a:xfrm>
          <a:prstGeom prst="rect">
            <a:avLst/>
          </a:prstGeom>
          <a:noFill/>
        </p:spPr>
        <p:txBody>
          <a:bodyPr wrap="square" rtlCol="0">
            <a:spAutoFit/>
          </a:bodyPr>
          <a:p>
            <a:pPr marL="285750" indent="-285750">
              <a:buFont typeface="Arial" panose="020B0604020202020204" pitchFamily="34" charset="0"/>
              <a:buChar char="•"/>
            </a:pPr>
            <a:r>
              <a:rPr lang="zh-CN" altLang="en-US"/>
              <a:t>当插值点比较多的时候，拉格朗日插值多项式的次数可能会很高，因此具有数值不稳定的特点，也就是说尽管在已知的几个点取到给定的数值，但在附近却会和“实际上”的值之间有很大的偏差，这类现象也被称为龙格现象。</a:t>
            </a:r>
            <a:endParaRPr lang="zh-CN" altLang="en-US"/>
          </a:p>
        </p:txBody>
      </p:sp>
      <p:pic>
        <p:nvPicPr>
          <p:cNvPr id="5" name="图片 4" descr="Lagrange_polynomial_Divergence"/>
          <p:cNvPicPr>
            <a:picLocks noChangeAspect="1"/>
          </p:cNvPicPr>
          <p:nvPr/>
        </p:nvPicPr>
        <p:blipFill>
          <a:blip r:embed="rId1"/>
          <a:stretch>
            <a:fillRect/>
          </a:stretch>
        </p:blipFill>
        <p:spPr>
          <a:xfrm>
            <a:off x="1358900" y="874395"/>
            <a:ext cx="9357360" cy="4899660"/>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presetID="15" presetClass="exit" presetSubtype="0" fill="hold" nodeType="clickEffect">
                                  <p:stCondLst>
                                    <p:cond delay="0"/>
                                  </p:stCondLst>
                                  <p:childTnLst>
                                    <p:anim calcmode="lin" valueType="num">
                                      <p:cBhvr>
                                        <p:cTn id="28" dur="1000"/>
                                        <p:tgtEl>
                                          <p:spTgt spid="5"/>
                                        </p:tgtEl>
                                        <p:attrNameLst>
                                          <p:attrName>ppt_w</p:attrName>
                                        </p:attrNameLst>
                                      </p:cBhvr>
                                      <p:tavLst>
                                        <p:tav tm="0">
                                          <p:val>
                                            <p:strVal val="ppt_w"/>
                                          </p:val>
                                        </p:tav>
                                        <p:tav tm="100000">
                                          <p:val>
                                            <p:fltVal val="0"/>
                                          </p:val>
                                        </p:tav>
                                      </p:tavLst>
                                    </p:anim>
                                    <p:anim calcmode="lin" valueType="num">
                                      <p:cBhvr>
                                        <p:cTn id="29" dur="1000"/>
                                        <p:tgtEl>
                                          <p:spTgt spid="5"/>
                                        </p:tgtEl>
                                        <p:attrNameLst>
                                          <p:attrName>ppt_h</p:attrName>
                                        </p:attrNameLst>
                                      </p:cBhvr>
                                      <p:tavLst>
                                        <p:tav tm="0">
                                          <p:val>
                                            <p:strVal val="ppt_h"/>
                                          </p:val>
                                        </p:tav>
                                        <p:tav tm="100000">
                                          <p:val>
                                            <p:fltVal val="0"/>
                                          </p:val>
                                        </p:tav>
                                      </p:tavLst>
                                    </p:anim>
                                    <p:anim calcmode="lin" valueType="num">
                                      <p:cBhvr>
                                        <p:cTn id="30" dur="1000"/>
                                        <p:tgtEl>
                                          <p:spTgt spid="5"/>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1" dur="1000"/>
                                        <p:tgtEl>
                                          <p:spTgt spid="5"/>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2"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45820" y="1022985"/>
            <a:ext cx="6649085" cy="645160"/>
          </a:xfrm>
          <a:prstGeom prst="rect">
            <a:avLst/>
          </a:prstGeom>
          <a:noFill/>
        </p:spPr>
        <p:txBody>
          <a:bodyPr wrap="square" rtlCol="0">
            <a:spAutoFit/>
          </a:bodyPr>
          <a:p>
            <a:r>
              <a:rPr lang="zh-CN" altLang="en-US"/>
              <a:t>令：</a:t>
            </a:r>
            <a:endParaRPr lang="zh-CN" altLang="en-US"/>
          </a:p>
          <a:p>
            <a:r>
              <a:rPr lang="en-US" altLang="zh-CN"/>
              <a:t>	 </a:t>
            </a:r>
            <a:endParaRPr lang="en-US" altLang="zh-CN"/>
          </a:p>
        </p:txBody>
      </p:sp>
      <p:sp>
        <p:nvSpPr>
          <p:cNvPr id="4" name="文本框 3"/>
          <p:cNvSpPr txBox="1"/>
          <p:nvPr/>
        </p:nvSpPr>
        <p:spPr>
          <a:xfrm>
            <a:off x="845820" y="2118995"/>
            <a:ext cx="4383405" cy="368300"/>
          </a:xfrm>
          <a:prstGeom prst="rect">
            <a:avLst/>
          </a:prstGeom>
          <a:noFill/>
        </p:spPr>
        <p:txBody>
          <a:bodyPr wrap="square" rtlCol="0">
            <a:spAutoFit/>
          </a:bodyPr>
          <a:p>
            <a:r>
              <a:rPr lang="zh-CN" altLang="en-US"/>
              <a:t>则可以将拉格朗日基本多项式重新写为：</a:t>
            </a:r>
            <a:endParaRPr lang="zh-CN" altLang="en-US"/>
          </a:p>
        </p:txBody>
      </p:sp>
      <p:graphicFrame>
        <p:nvGraphicFramePr>
          <p:cNvPr id="5" name="对象 4">
            <a:hlinkClick r:id="" action="ppaction://ole?verb="/>
          </p:cNvPr>
          <p:cNvGraphicFramePr>
            <a:graphicFrameLocks noChangeAspect="1"/>
          </p:cNvGraphicFramePr>
          <p:nvPr/>
        </p:nvGraphicFramePr>
        <p:xfrm>
          <a:off x="3280410" y="3050540"/>
          <a:ext cx="914400" cy="215900"/>
        </p:xfrm>
        <a:graphic>
          <a:graphicData uri="http://schemas.openxmlformats.org/presentationml/2006/ole">
            <mc:AlternateContent xmlns:mc="http://schemas.openxmlformats.org/markup-compatibility/2006">
              <mc:Choice xmlns:v="urn:schemas-microsoft-com:vml" Requires="v">
                <p:oleObj spid="_x0000_s2050" name="" r:id="rId1" imgW="914400" imgH="215900" progId="Equation.KSEE3">
                  <p:embed/>
                </p:oleObj>
              </mc:Choice>
              <mc:Fallback>
                <p:oleObj name="" r:id="rId1" imgW="914400" imgH="215900" progId="Equation.KSEE3">
                  <p:embed/>
                  <p:pic>
                    <p:nvPicPr>
                      <p:cNvPr id="0" name="图片 2049"/>
                      <p:cNvPicPr/>
                      <p:nvPr/>
                    </p:nvPicPr>
                    <p:blipFill>
                      <a:blip r:embed="rId2"/>
                      <a:stretch>
                        <a:fillRect/>
                      </a:stretch>
                    </p:blipFill>
                    <p:spPr>
                      <a:xfrm>
                        <a:off x="3280410" y="3050540"/>
                        <a:ext cx="914400" cy="21590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518285" y="1439545"/>
          <a:ext cx="4252595" cy="500380"/>
        </p:xfrm>
        <a:graphic>
          <a:graphicData uri="http://schemas.openxmlformats.org/presentationml/2006/ole">
            <mc:AlternateContent xmlns:mc="http://schemas.openxmlformats.org/markup-compatibility/2006">
              <mc:Choice xmlns:v="urn:schemas-microsoft-com:vml" Requires="v">
                <p:oleObj spid="_x0000_s2051" name="" r:id="rId3" imgW="1943100" imgH="228600" progId="Equation.KSEE3">
                  <p:embed/>
                </p:oleObj>
              </mc:Choice>
              <mc:Fallback>
                <p:oleObj name="" r:id="rId3" imgW="1943100" imgH="228600" progId="Equation.KSEE3">
                  <p:embed/>
                  <p:pic>
                    <p:nvPicPr>
                      <p:cNvPr id="0" name="图片 2050"/>
                      <p:cNvPicPr/>
                      <p:nvPr/>
                    </p:nvPicPr>
                    <p:blipFill>
                      <a:blip r:embed="rId4"/>
                      <a:stretch>
                        <a:fillRect/>
                      </a:stretch>
                    </p:blipFill>
                    <p:spPr>
                      <a:xfrm>
                        <a:off x="1518285" y="1439545"/>
                        <a:ext cx="4252595" cy="5003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518285" y="2751455"/>
          <a:ext cx="3051810" cy="1188085"/>
        </p:xfrm>
        <a:graphic>
          <a:graphicData uri="http://schemas.openxmlformats.org/presentationml/2006/ole">
            <mc:AlternateContent xmlns:mc="http://schemas.openxmlformats.org/markup-compatibility/2006">
              <mc:Choice xmlns:v="urn:schemas-microsoft-com:vml" Requires="v">
                <p:oleObj spid="_x0000_s2052" name="" r:id="rId5" imgW="1663700" imgH="647700" progId="Equation.KSEE3">
                  <p:embed/>
                </p:oleObj>
              </mc:Choice>
              <mc:Fallback>
                <p:oleObj name="" r:id="rId5" imgW="1663700" imgH="647700" progId="Equation.KSEE3">
                  <p:embed/>
                  <p:pic>
                    <p:nvPicPr>
                      <p:cNvPr id="0" name="图片 2051"/>
                      <p:cNvPicPr/>
                      <p:nvPr/>
                    </p:nvPicPr>
                    <p:blipFill>
                      <a:blip r:embed="rId6"/>
                      <a:stretch>
                        <a:fillRect/>
                      </a:stretch>
                    </p:blipFill>
                    <p:spPr>
                      <a:xfrm>
                        <a:off x="1518285" y="2751455"/>
                        <a:ext cx="3051810" cy="1188085"/>
                      </a:xfrm>
                      <a:prstGeom prst="rect">
                        <a:avLst/>
                      </a:prstGeom>
                    </p:spPr>
                  </p:pic>
                </p:oleObj>
              </mc:Fallback>
            </mc:AlternateContent>
          </a:graphicData>
        </a:graphic>
      </p:graphicFrame>
      <p:sp>
        <p:nvSpPr>
          <p:cNvPr id="8" name="文本框 7"/>
          <p:cNvSpPr txBox="1"/>
          <p:nvPr/>
        </p:nvSpPr>
        <p:spPr>
          <a:xfrm>
            <a:off x="824230" y="4102735"/>
            <a:ext cx="2620010" cy="368300"/>
          </a:xfrm>
          <a:prstGeom prst="rect">
            <a:avLst/>
          </a:prstGeom>
          <a:noFill/>
        </p:spPr>
        <p:txBody>
          <a:bodyPr wrap="square" rtlCol="0">
            <a:spAutoFit/>
          </a:bodyPr>
          <a:p>
            <a:r>
              <a:rPr lang="zh-CN" altLang="en-US"/>
              <a:t>定义</a:t>
            </a:r>
            <a:r>
              <a:rPr lang="zh-CN" altLang="en-US" b="1"/>
              <a:t>重心权：</a:t>
            </a:r>
            <a:endParaRPr lang="zh-CN" altLang="en-US" b="1"/>
          </a:p>
        </p:txBody>
      </p:sp>
      <p:graphicFrame>
        <p:nvGraphicFramePr>
          <p:cNvPr id="9" name="对象 8">
            <a:hlinkClick r:id="" action="ppaction://ole?verb="/>
          </p:cNvPr>
          <p:cNvGraphicFramePr>
            <a:graphicFrameLocks noChangeAspect="1"/>
          </p:cNvGraphicFramePr>
          <p:nvPr/>
        </p:nvGraphicFramePr>
        <p:xfrm>
          <a:off x="1518285" y="4640580"/>
          <a:ext cx="2509520" cy="1421765"/>
        </p:xfrm>
        <a:graphic>
          <a:graphicData uri="http://schemas.openxmlformats.org/presentationml/2006/ole">
            <mc:AlternateContent xmlns:mc="http://schemas.openxmlformats.org/markup-compatibility/2006">
              <mc:Choice xmlns:v="urn:schemas-microsoft-com:vml" Requires="v">
                <p:oleObj spid="_x0000_s2053" name="" r:id="rId7" imgW="1143000" imgH="647700" progId="Equation.KSEE3">
                  <p:embed/>
                </p:oleObj>
              </mc:Choice>
              <mc:Fallback>
                <p:oleObj name="" r:id="rId7" imgW="1143000" imgH="647700" progId="Equation.KSEE3">
                  <p:embed/>
                  <p:pic>
                    <p:nvPicPr>
                      <p:cNvPr id="0" name="图片 2052"/>
                      <p:cNvPicPr/>
                      <p:nvPr/>
                    </p:nvPicPr>
                    <p:blipFill>
                      <a:blip r:embed="rId8"/>
                      <a:stretch>
                        <a:fillRect/>
                      </a:stretch>
                    </p:blipFill>
                    <p:spPr>
                      <a:xfrm>
                        <a:off x="1518285" y="4640580"/>
                        <a:ext cx="2509520" cy="1421765"/>
                      </a:xfrm>
                      <a:prstGeom prst="rect">
                        <a:avLst/>
                      </a:prstGeom>
                    </p:spPr>
                  </p:pic>
                </p:oleObj>
              </mc:Fallback>
            </mc:AlternateContent>
          </a:graphicData>
        </a:graphic>
      </p:graphicFrame>
      <p:sp>
        <p:nvSpPr>
          <p:cNvPr id="10" name="文本框 9"/>
          <p:cNvSpPr txBox="1"/>
          <p:nvPr/>
        </p:nvSpPr>
        <p:spPr>
          <a:xfrm>
            <a:off x="7337425" y="1071245"/>
            <a:ext cx="2307590" cy="368300"/>
          </a:xfrm>
          <a:prstGeom prst="rect">
            <a:avLst/>
          </a:prstGeom>
          <a:noFill/>
        </p:spPr>
        <p:txBody>
          <a:bodyPr wrap="square" rtlCol="0">
            <a:spAutoFit/>
          </a:bodyPr>
          <a:p>
            <a:r>
              <a:rPr lang="zh-CN" altLang="en-US"/>
              <a:t>则公式可简化为：</a:t>
            </a:r>
            <a:endParaRPr lang="en-US" altLang="zh-CN"/>
          </a:p>
        </p:txBody>
      </p:sp>
      <p:graphicFrame>
        <p:nvGraphicFramePr>
          <p:cNvPr id="11" name="对象 10">
            <a:hlinkClick r:id="" action="ppaction://ole?verb="/>
          </p:cNvPr>
          <p:cNvGraphicFramePr>
            <a:graphicFrameLocks noChangeAspect="1"/>
          </p:cNvGraphicFramePr>
          <p:nvPr/>
        </p:nvGraphicFramePr>
        <p:xfrm>
          <a:off x="7781925" y="1668145"/>
          <a:ext cx="2212975" cy="930275"/>
        </p:xfrm>
        <a:graphic>
          <a:graphicData uri="http://schemas.openxmlformats.org/presentationml/2006/ole">
            <mc:AlternateContent xmlns:mc="http://schemas.openxmlformats.org/markup-compatibility/2006">
              <mc:Choice xmlns:v="urn:schemas-microsoft-com:vml" Requires="v">
                <p:oleObj spid="_x0000_s2054" name="" r:id="rId9" imgW="1117600" imgH="469900" progId="Equation.KSEE3">
                  <p:embed/>
                </p:oleObj>
              </mc:Choice>
              <mc:Fallback>
                <p:oleObj name="" r:id="rId9" imgW="1117600" imgH="469900" progId="Equation.KSEE3">
                  <p:embed/>
                  <p:pic>
                    <p:nvPicPr>
                      <p:cNvPr id="0" name="图片 2053"/>
                      <p:cNvPicPr/>
                      <p:nvPr/>
                    </p:nvPicPr>
                    <p:blipFill>
                      <a:blip r:embed="rId10"/>
                      <a:stretch>
                        <a:fillRect/>
                      </a:stretch>
                    </p:blipFill>
                    <p:spPr>
                      <a:xfrm>
                        <a:off x="7781925" y="1668145"/>
                        <a:ext cx="2212975" cy="930275"/>
                      </a:xfrm>
                      <a:prstGeom prst="rect">
                        <a:avLst/>
                      </a:prstGeom>
                    </p:spPr>
                  </p:pic>
                </p:oleObj>
              </mc:Fallback>
            </mc:AlternateContent>
          </a:graphicData>
        </a:graphic>
      </p:graphicFrame>
      <p:sp>
        <p:nvSpPr>
          <p:cNvPr id="12" name="文本框 11"/>
          <p:cNvSpPr txBox="1"/>
          <p:nvPr/>
        </p:nvSpPr>
        <p:spPr>
          <a:xfrm>
            <a:off x="7337425" y="2898140"/>
            <a:ext cx="4091940" cy="368300"/>
          </a:xfrm>
          <a:prstGeom prst="rect">
            <a:avLst/>
          </a:prstGeom>
          <a:noFill/>
        </p:spPr>
        <p:txBody>
          <a:bodyPr wrap="square" rtlCol="0">
            <a:spAutoFit/>
          </a:bodyPr>
          <a:p>
            <a:r>
              <a:rPr lang="zh-CN" altLang="en-US"/>
              <a:t>于是拉格朗日插值多项式变为：</a:t>
            </a:r>
            <a:endParaRPr lang="zh-CN" altLang="en-US"/>
          </a:p>
        </p:txBody>
      </p:sp>
      <p:graphicFrame>
        <p:nvGraphicFramePr>
          <p:cNvPr id="13" name="对象 12">
            <a:hlinkClick r:id="" action="ppaction://ole?verb="/>
          </p:cNvPr>
          <p:cNvGraphicFramePr>
            <a:graphicFrameLocks noChangeAspect="1"/>
          </p:cNvGraphicFramePr>
          <p:nvPr/>
        </p:nvGraphicFramePr>
        <p:xfrm>
          <a:off x="7781925" y="3628390"/>
          <a:ext cx="3091180" cy="1012190"/>
        </p:xfrm>
        <a:graphic>
          <a:graphicData uri="http://schemas.openxmlformats.org/presentationml/2006/ole">
            <mc:AlternateContent xmlns:mc="http://schemas.openxmlformats.org/markup-compatibility/2006">
              <mc:Choice xmlns:v="urn:schemas-microsoft-com:vml" Requires="v">
                <p:oleObj spid="_x0000_s2055" name="" r:id="rId11" imgW="1435100" imgH="469900" progId="Equation.KSEE3">
                  <p:embed/>
                </p:oleObj>
              </mc:Choice>
              <mc:Fallback>
                <p:oleObj name="" r:id="rId11" imgW="1435100" imgH="469900" progId="Equation.KSEE3">
                  <p:embed/>
                  <p:pic>
                    <p:nvPicPr>
                      <p:cNvPr id="0" name="图片 2054"/>
                      <p:cNvPicPr/>
                      <p:nvPr/>
                    </p:nvPicPr>
                    <p:blipFill>
                      <a:blip r:embed="rId12"/>
                      <a:stretch>
                        <a:fillRect/>
                      </a:stretch>
                    </p:blipFill>
                    <p:spPr>
                      <a:xfrm>
                        <a:off x="7781925" y="3628390"/>
                        <a:ext cx="3091180" cy="1012190"/>
                      </a:xfrm>
                      <a:prstGeom prst="rect">
                        <a:avLst/>
                      </a:prstGeom>
                    </p:spPr>
                  </p:pic>
                </p:oleObj>
              </mc:Fallback>
            </mc:AlternateContent>
          </a:graphicData>
        </a:graphic>
      </p:graphicFrame>
      <p:grpSp>
        <p:nvGrpSpPr>
          <p:cNvPr id="19458" name="组合 1"/>
          <p:cNvGrpSpPr/>
          <p:nvPr/>
        </p:nvGrpSpPr>
        <p:grpSpPr>
          <a:xfrm>
            <a:off x="331788" y="222250"/>
            <a:ext cx="2635864" cy="400110"/>
            <a:chOff x="331599" y="222348"/>
            <a:chExt cx="2635964" cy="400170"/>
          </a:xfrm>
        </p:grpSpPr>
        <p:sp>
          <p:nvSpPr>
            <p:cNvPr id="15" name="矩形 14"/>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2493084" cy="40017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重心拉格朗日插值法</a:t>
              </a:r>
              <a:endParaRPr lang="zh-CN" altLang="en-US" sz="2000" b="1" dirty="0">
                <a:latin typeface="微软雅黑" panose="020B0503020204020204" pitchFamily="34" charset="-122"/>
              </a:endParaRPr>
            </a:p>
          </p:txBody>
        </p:sp>
      </p:grpSp>
      <p:sp>
        <p:nvSpPr>
          <p:cNvPr id="16" name="文本框 15"/>
          <p:cNvSpPr txBox="1"/>
          <p:nvPr/>
        </p:nvSpPr>
        <p:spPr>
          <a:xfrm>
            <a:off x="7337425" y="5029200"/>
            <a:ext cx="4603115" cy="645160"/>
          </a:xfrm>
          <a:prstGeom prst="rect">
            <a:avLst/>
          </a:prstGeom>
          <a:noFill/>
        </p:spPr>
        <p:txBody>
          <a:bodyPr wrap="square" rtlCol="0">
            <a:spAutoFit/>
          </a:bodyPr>
          <a:p>
            <a:r>
              <a:rPr lang="zh-CN" altLang="en-US"/>
              <a:t>即所谓的重心拉格朗日插值公式（第一型）或改进拉格朗日插值公式。</a:t>
            </a:r>
            <a:endParaRPr lang="zh-CN" altLang="en-US"/>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58" name="组合 1"/>
          <p:cNvGrpSpPr/>
          <p:nvPr/>
        </p:nvGrpSpPr>
        <p:grpSpPr>
          <a:xfrm>
            <a:off x="331788" y="222250"/>
            <a:ext cx="2635864" cy="400110"/>
            <a:chOff x="331599" y="222348"/>
            <a:chExt cx="2635964"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2493084" cy="400170"/>
            </a:xfrm>
            <a:prstGeom prst="rect">
              <a:avLst/>
            </a:prstGeom>
            <a:noFill/>
            <a:ln w="9525">
              <a:noFill/>
            </a:ln>
          </p:spPr>
          <p:txBody>
            <a:bodyPr wrap="none">
              <a:spAutoFit/>
            </a:bodyPr>
            <a:lstStyle/>
            <a:p>
              <a:pPr eaLnBrk="1" hangingPunct="1"/>
              <a:r>
                <a:rPr lang="zh-CN" altLang="en-US" sz="2000" b="1" dirty="0">
                  <a:latin typeface="微软雅黑" panose="020B0503020204020204" pitchFamily="34" charset="-122"/>
                </a:rPr>
                <a:t>重心拉格朗日插值法</a:t>
              </a:r>
              <a:endParaRPr lang="zh-CN" altLang="en-US" sz="2000" b="1" dirty="0">
                <a:latin typeface="微软雅黑" panose="020B0503020204020204" pitchFamily="34" charset="-122"/>
              </a:endParaRPr>
            </a:p>
          </p:txBody>
        </p:sp>
      </p:grpSp>
      <p:sp>
        <p:nvSpPr>
          <p:cNvPr id="12" name="文本框 11"/>
          <p:cNvSpPr txBox="1"/>
          <p:nvPr/>
        </p:nvSpPr>
        <p:spPr>
          <a:xfrm>
            <a:off x="1387475" y="1126490"/>
            <a:ext cx="7244080" cy="368300"/>
          </a:xfrm>
          <a:prstGeom prst="rect">
            <a:avLst/>
          </a:prstGeom>
          <a:noFill/>
        </p:spPr>
        <p:txBody>
          <a:bodyPr wrap="square" rtlCol="0">
            <a:spAutoFit/>
          </a:bodyPr>
          <a:p>
            <a:r>
              <a:rPr lang="zh-CN" altLang="en-US"/>
              <a:t>将以上的拉格朗日插值多项式用来对函数              插值，可以得到：</a:t>
            </a:r>
            <a:endParaRPr lang="zh-CN" altLang="en-US"/>
          </a:p>
        </p:txBody>
      </p:sp>
      <p:graphicFrame>
        <p:nvGraphicFramePr>
          <p:cNvPr id="13" name="对象 12">
            <a:hlinkClick r:id="" action="ppaction://ole?verb="/>
          </p:cNvPr>
          <p:cNvGraphicFramePr>
            <a:graphicFrameLocks noChangeAspect="1"/>
          </p:cNvGraphicFramePr>
          <p:nvPr/>
        </p:nvGraphicFramePr>
        <p:xfrm>
          <a:off x="5588635" y="1167765"/>
          <a:ext cx="751205" cy="286385"/>
        </p:xfrm>
        <a:graphic>
          <a:graphicData uri="http://schemas.openxmlformats.org/presentationml/2006/ole">
            <mc:AlternateContent xmlns:mc="http://schemas.openxmlformats.org/markup-compatibility/2006">
              <mc:Choice xmlns:v="urn:schemas-microsoft-com:vml" Requires="v">
                <p:oleObj spid="_x0000_s1026" name="" r:id="rId1" imgW="533400" imgH="203200" progId="Equation.KSEE3">
                  <p:embed/>
                </p:oleObj>
              </mc:Choice>
              <mc:Fallback>
                <p:oleObj name="" r:id="rId1" imgW="533400" imgH="203200" progId="Equation.KSEE3">
                  <p:embed/>
                  <p:pic>
                    <p:nvPicPr>
                      <p:cNvPr id="0" name="图片 1025"/>
                      <p:cNvPicPr/>
                      <p:nvPr/>
                    </p:nvPicPr>
                    <p:blipFill>
                      <a:blip r:embed="rId2"/>
                      <a:stretch>
                        <a:fillRect/>
                      </a:stretch>
                    </p:blipFill>
                    <p:spPr>
                      <a:xfrm>
                        <a:off x="5588635" y="1167765"/>
                        <a:ext cx="751205" cy="286385"/>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4621530" y="1659255"/>
          <a:ext cx="2949575" cy="924560"/>
        </p:xfrm>
        <a:graphic>
          <a:graphicData uri="http://schemas.openxmlformats.org/presentationml/2006/ole">
            <mc:AlternateContent xmlns:mc="http://schemas.openxmlformats.org/markup-compatibility/2006">
              <mc:Choice xmlns:v="urn:schemas-microsoft-com:vml" Requires="v">
                <p:oleObj spid="_x0000_s1027" name="" r:id="rId3" imgW="1498600" imgH="469900" progId="Equation.KSEE3">
                  <p:embed/>
                </p:oleObj>
              </mc:Choice>
              <mc:Fallback>
                <p:oleObj name="" r:id="rId3" imgW="1498600" imgH="469900" progId="Equation.KSEE3">
                  <p:embed/>
                  <p:pic>
                    <p:nvPicPr>
                      <p:cNvPr id="0" name="图片 1026"/>
                      <p:cNvPicPr/>
                      <p:nvPr/>
                    </p:nvPicPr>
                    <p:blipFill>
                      <a:blip r:embed="rId4"/>
                      <a:stretch>
                        <a:fillRect/>
                      </a:stretch>
                    </p:blipFill>
                    <p:spPr>
                      <a:xfrm>
                        <a:off x="4621530" y="1659255"/>
                        <a:ext cx="2949575" cy="924560"/>
                      </a:xfrm>
                      <a:prstGeom prst="rect">
                        <a:avLst/>
                      </a:prstGeom>
                    </p:spPr>
                  </p:pic>
                </p:oleObj>
              </mc:Fallback>
            </mc:AlternateContent>
          </a:graphicData>
        </a:graphic>
      </p:graphicFrame>
      <p:sp>
        <p:nvSpPr>
          <p:cNvPr id="15" name="文本框 14"/>
          <p:cNvSpPr txBox="1"/>
          <p:nvPr/>
        </p:nvSpPr>
        <p:spPr>
          <a:xfrm>
            <a:off x="1387475" y="2781935"/>
            <a:ext cx="6461125" cy="368300"/>
          </a:xfrm>
          <a:prstGeom prst="rect">
            <a:avLst/>
          </a:prstGeom>
          <a:noFill/>
        </p:spPr>
        <p:txBody>
          <a:bodyPr wrap="square" rtlCol="0">
            <a:spAutoFit/>
          </a:bodyPr>
          <a:p>
            <a:r>
              <a:rPr lang="zh-CN" altLang="en-US"/>
              <a:t>因为              是一个多项式，因此         除以        后可以得到：</a:t>
            </a:r>
            <a:endParaRPr lang="zh-CN" altLang="en-US"/>
          </a:p>
        </p:txBody>
      </p:sp>
      <p:graphicFrame>
        <p:nvGraphicFramePr>
          <p:cNvPr id="16" name="对象 15">
            <a:hlinkClick r:id="" action="ppaction://ole?verb="/>
          </p:cNvPr>
          <p:cNvGraphicFramePr>
            <a:graphicFrameLocks noChangeAspect="1"/>
          </p:cNvGraphicFramePr>
          <p:nvPr/>
        </p:nvGraphicFramePr>
        <p:xfrm>
          <a:off x="1916430" y="2822575"/>
          <a:ext cx="751205" cy="286385"/>
        </p:xfrm>
        <a:graphic>
          <a:graphicData uri="http://schemas.openxmlformats.org/presentationml/2006/ole">
            <mc:AlternateContent xmlns:mc="http://schemas.openxmlformats.org/markup-compatibility/2006">
              <mc:Choice xmlns:v="urn:schemas-microsoft-com:vml" Requires="v">
                <p:oleObj spid="_x0000_s2" name="" r:id="rId5" imgW="533400" imgH="203200" progId="Equation.KSEE3">
                  <p:embed/>
                </p:oleObj>
              </mc:Choice>
              <mc:Fallback>
                <p:oleObj name="" r:id="rId5" imgW="533400" imgH="203200" progId="Equation.KSEE3">
                  <p:embed/>
                  <p:pic>
                    <p:nvPicPr>
                      <p:cNvPr id="0" name="图片 1025"/>
                      <p:cNvPicPr/>
                      <p:nvPr/>
                    </p:nvPicPr>
                    <p:blipFill>
                      <a:blip r:embed="rId2"/>
                      <a:stretch>
                        <a:fillRect/>
                      </a:stretch>
                    </p:blipFill>
                    <p:spPr>
                      <a:xfrm>
                        <a:off x="1916430" y="2822575"/>
                        <a:ext cx="751205" cy="28638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4709795" y="2834005"/>
          <a:ext cx="475615" cy="292735"/>
        </p:xfrm>
        <a:graphic>
          <a:graphicData uri="http://schemas.openxmlformats.org/presentationml/2006/ole">
            <mc:AlternateContent xmlns:mc="http://schemas.openxmlformats.org/markup-compatibility/2006">
              <mc:Choice xmlns:v="urn:schemas-microsoft-com:vml" Requires="v">
                <p:oleObj spid="_x0000_s1028" name="" r:id="rId6" imgW="330200" imgH="203200" progId="Equation.KSEE3">
                  <p:embed/>
                </p:oleObj>
              </mc:Choice>
              <mc:Fallback>
                <p:oleObj name="" r:id="rId6" imgW="330200" imgH="203200" progId="Equation.KSEE3">
                  <p:embed/>
                  <p:pic>
                    <p:nvPicPr>
                      <p:cNvPr id="0" name="图片 1027"/>
                      <p:cNvPicPr/>
                      <p:nvPr/>
                    </p:nvPicPr>
                    <p:blipFill>
                      <a:blip r:embed="rId7"/>
                      <a:stretch>
                        <a:fillRect/>
                      </a:stretch>
                    </p:blipFill>
                    <p:spPr>
                      <a:xfrm>
                        <a:off x="4709795" y="2834005"/>
                        <a:ext cx="475615" cy="29273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5622925" y="2834005"/>
          <a:ext cx="444500" cy="263525"/>
        </p:xfrm>
        <a:graphic>
          <a:graphicData uri="http://schemas.openxmlformats.org/presentationml/2006/ole">
            <mc:AlternateContent xmlns:mc="http://schemas.openxmlformats.org/markup-compatibility/2006">
              <mc:Choice xmlns:v="urn:schemas-microsoft-com:vml" Requires="v">
                <p:oleObj spid="_x0000_s1029" name="" r:id="rId8" imgW="330200" imgH="203200" progId="Equation.KSEE3">
                  <p:embed/>
                </p:oleObj>
              </mc:Choice>
              <mc:Fallback>
                <p:oleObj name="" r:id="rId8" imgW="330200" imgH="203200" progId="Equation.KSEE3">
                  <p:embed/>
                  <p:pic>
                    <p:nvPicPr>
                      <p:cNvPr id="0" name="图片 1028"/>
                      <p:cNvPicPr/>
                      <p:nvPr/>
                    </p:nvPicPr>
                    <p:blipFill>
                      <a:blip r:embed="rId9"/>
                      <a:stretch>
                        <a:fillRect/>
                      </a:stretch>
                    </p:blipFill>
                    <p:spPr>
                      <a:xfrm>
                        <a:off x="5622925" y="2834005"/>
                        <a:ext cx="444500" cy="26352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4621530" y="3370580"/>
          <a:ext cx="2514600" cy="1867535"/>
        </p:xfrm>
        <a:graphic>
          <a:graphicData uri="http://schemas.openxmlformats.org/presentationml/2006/ole">
            <mc:AlternateContent xmlns:mc="http://schemas.openxmlformats.org/markup-compatibility/2006">
              <mc:Choice xmlns:v="urn:schemas-microsoft-com:vml" Requires="v">
                <p:oleObj spid="_x0000_s1030" name="" r:id="rId10" imgW="1231265" imgH="914400" progId="Equation.KSEE3">
                  <p:embed/>
                </p:oleObj>
              </mc:Choice>
              <mc:Fallback>
                <p:oleObj name="" r:id="rId10" imgW="1231265" imgH="914400" progId="Equation.KSEE3">
                  <p:embed/>
                  <p:pic>
                    <p:nvPicPr>
                      <p:cNvPr id="0" name="图片 1029"/>
                      <p:cNvPicPr/>
                      <p:nvPr/>
                    </p:nvPicPr>
                    <p:blipFill>
                      <a:blip r:embed="rId11"/>
                      <a:stretch>
                        <a:fillRect/>
                      </a:stretch>
                    </p:blipFill>
                    <p:spPr>
                      <a:xfrm>
                        <a:off x="4621530" y="3370580"/>
                        <a:ext cx="2514600" cy="1867535"/>
                      </a:xfrm>
                      <a:prstGeom prst="rect">
                        <a:avLst/>
                      </a:prstGeom>
                    </p:spPr>
                  </p:pic>
                </p:oleObj>
              </mc:Fallback>
            </mc:AlternateContent>
          </a:graphicData>
        </a:graphic>
      </p:graphicFrame>
      <p:sp>
        <p:nvSpPr>
          <p:cNvPr id="21" name="文本框 20"/>
          <p:cNvSpPr txBox="1"/>
          <p:nvPr/>
        </p:nvSpPr>
        <p:spPr>
          <a:xfrm>
            <a:off x="1387475" y="5480050"/>
            <a:ext cx="8559800" cy="368300"/>
          </a:xfrm>
          <a:prstGeom prst="rect">
            <a:avLst/>
          </a:prstGeom>
          <a:noFill/>
        </p:spPr>
        <p:txBody>
          <a:bodyPr wrap="square" rtlCol="0">
            <a:spAutoFit/>
          </a:bodyPr>
          <a:p>
            <a:r>
              <a:rPr lang="zh-CN" altLang="en-US"/>
              <a:t>即重心拉格朗日插值公式（第二型）或真正的重心拉格朗日插值公式。</a:t>
            </a:r>
            <a:endParaRPr lang="zh-CN" altLang="en-US"/>
          </a:p>
        </p:txBody>
      </p:sp>
    </p:spTree>
  </p:cSld>
  <p:clrMapOvr>
    <a:masterClrMapping/>
  </p:clrMapOvr>
  <p:transition>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8" name="组合 1"/>
          <p:cNvGrpSpPr/>
          <p:nvPr/>
        </p:nvGrpSpPr>
        <p:grpSpPr>
          <a:xfrm>
            <a:off x="331788" y="222250"/>
            <a:ext cx="3881755" cy="398780"/>
            <a:chOff x="331599" y="222348"/>
            <a:chExt cx="3881902" cy="39884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3739022"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重心拉格朗日插值法的改进之处</a:t>
              </a:r>
              <a:endParaRPr lang="zh-CN" altLang="en-US" sz="2000" b="1" dirty="0">
                <a:latin typeface="微软雅黑" panose="020B0503020204020204" pitchFamily="34" charset="-122"/>
              </a:endParaRPr>
            </a:p>
          </p:txBody>
        </p:sp>
      </p:grpSp>
      <p:sp>
        <p:nvSpPr>
          <p:cNvPr id="2" name="文本框 1"/>
          <p:cNvSpPr txBox="1"/>
          <p:nvPr/>
        </p:nvSpPr>
        <p:spPr>
          <a:xfrm>
            <a:off x="2270760" y="1941195"/>
            <a:ext cx="7651115" cy="3461385"/>
          </a:xfrm>
          <a:prstGeom prst="rect">
            <a:avLst/>
          </a:prstGeom>
          <a:noFill/>
        </p:spPr>
        <p:txBody>
          <a:bodyPr wrap="square" rtlCol="0">
            <a:spAutoFit/>
          </a:bodyPr>
          <a:p>
            <a:pPr marL="342900" indent="-342900">
              <a:buAutoNum type="arabicPeriod"/>
            </a:pPr>
            <a:r>
              <a:rPr lang="zh-CN" altLang="en-US" sz="2000"/>
              <a:t>时间复杂度由</a:t>
            </a:r>
            <a:r>
              <a:rPr lang="en-US" altLang="zh-CN" sz="2000" i="1"/>
              <a:t>O(N</a:t>
            </a:r>
            <a:r>
              <a:rPr lang="en-US" altLang="zh-CN" sz="2000" i="1" baseline="30000"/>
              <a:t>2</a:t>
            </a:r>
            <a:r>
              <a:rPr lang="en-US" altLang="zh-CN" sz="2000" i="1"/>
              <a:t>)</a:t>
            </a:r>
            <a:r>
              <a:rPr lang="zh-CN" altLang="en-US" sz="2000">
                <a:latin typeface="Monotype Corsiva" panose="03010101010201010101" charset="0"/>
              </a:rPr>
              <a:t>变为</a:t>
            </a:r>
            <a:r>
              <a:rPr lang="en-US" altLang="zh-CN" sz="2000" i="1">
                <a:latin typeface="+mn-lt"/>
              </a:rPr>
              <a:t>O(N)</a:t>
            </a:r>
            <a:r>
              <a:rPr lang="zh-CN" altLang="en-US" sz="2000">
                <a:latin typeface="Monotype Corsiva" panose="03010101010201010101" charset="0"/>
              </a:rPr>
              <a:t>，并且第二型在代入</a:t>
            </a:r>
            <a:r>
              <a:rPr lang="en-US" altLang="zh-CN" sz="2000" i="1">
                <a:latin typeface="+mn-lt"/>
              </a:rPr>
              <a:t>x</a:t>
            </a:r>
            <a:r>
              <a:rPr lang="zh-CN" altLang="en-US" sz="2000">
                <a:latin typeface="Monotype Corsiva" panose="03010101010201010101" charset="0"/>
              </a:rPr>
              <a:t>值计算</a:t>
            </a:r>
            <a:r>
              <a:rPr lang="en-US" altLang="zh-CN" sz="2000" i="1">
                <a:latin typeface="+mn-lt"/>
              </a:rPr>
              <a:t>L(x)</a:t>
            </a:r>
            <a:r>
              <a:rPr lang="zh-CN" altLang="en-US" sz="2000">
                <a:latin typeface="Monotype Corsiva" panose="03010101010201010101" charset="0"/>
              </a:rPr>
              <a:t>不用计算多项式</a:t>
            </a:r>
            <a:r>
              <a:rPr lang="en-US" altLang="zh-CN" sz="2000" i="1">
                <a:latin typeface="+mn-lt"/>
              </a:rPr>
              <a:t>l(x)</a:t>
            </a:r>
            <a:r>
              <a:rPr lang="zh-CN" altLang="en-US" sz="2000">
                <a:latin typeface="+mn-lt"/>
              </a:rPr>
              <a:t>。</a:t>
            </a:r>
            <a:endParaRPr lang="zh-CN" altLang="en-US" sz="2000">
              <a:latin typeface="+mn-lt"/>
            </a:endParaRPr>
          </a:p>
          <a:p>
            <a:pPr marL="342900" indent="-342900">
              <a:buAutoNum type="arabicPeriod"/>
            </a:pPr>
            <a:endParaRPr lang="zh-CN" altLang="en-US" sz="2000" i="1" baseline="30000">
              <a:latin typeface="+mn-lt"/>
              <a:ea typeface="+mn-ea"/>
            </a:endParaRPr>
          </a:p>
          <a:p>
            <a:pPr marL="342900" indent="-342900">
              <a:buAutoNum type="arabicPeriod"/>
            </a:pPr>
            <a:endParaRPr lang="zh-CN" altLang="en-US" sz="2000" i="1" baseline="30000">
              <a:latin typeface="+mn-lt"/>
              <a:ea typeface="+mn-ea"/>
            </a:endParaRPr>
          </a:p>
          <a:p>
            <a:pPr marL="342900" indent="-342900">
              <a:buAutoNum type="arabicPeriod"/>
            </a:pPr>
            <a:endParaRPr lang="zh-CN" altLang="en-US" sz="2000" i="1" baseline="30000">
              <a:latin typeface="+mn-lt"/>
              <a:ea typeface="+mn-ea"/>
            </a:endParaRPr>
          </a:p>
          <a:p>
            <a:pPr marL="342900" indent="-342900">
              <a:buAutoNum type="arabicPeriod"/>
            </a:pPr>
            <a:r>
              <a:rPr lang="zh-CN" altLang="en-US" sz="2000">
                <a:sym typeface="+mn-ea"/>
              </a:rPr>
              <a:t>结合切比雪夫节点进行插值的话，可以很好地模拟给定的函数，使得插值点个数趋于无穷时，最大偏差趋于零。</a:t>
            </a:r>
            <a:endParaRPr lang="zh-CN" altLang="en-US" sz="2000">
              <a:sym typeface="+mn-ea"/>
            </a:endParaRPr>
          </a:p>
          <a:p>
            <a:pPr marL="342900" indent="-342900">
              <a:buAutoNum type="arabicPeriod"/>
            </a:pPr>
            <a:endParaRPr lang="zh-CN" altLang="en-US" sz="2000">
              <a:sym typeface="+mn-ea"/>
            </a:endParaRPr>
          </a:p>
          <a:p>
            <a:pPr marL="342900" indent="-342900">
              <a:buAutoNum type="arabicPeriod"/>
            </a:pPr>
            <a:endParaRPr lang="zh-CN" altLang="en-US" sz="2000">
              <a:sym typeface="+mn-ea"/>
            </a:endParaRPr>
          </a:p>
          <a:p>
            <a:pPr marL="342900" indent="-342900">
              <a:buAutoNum type="arabicPeriod"/>
            </a:pPr>
            <a:endParaRPr lang="zh-CN" altLang="en-US" sz="2000">
              <a:sym typeface="+mn-ea"/>
            </a:endParaRPr>
          </a:p>
          <a:p>
            <a:pPr marL="342900" indent="-342900">
              <a:buAutoNum type="arabicPeriod"/>
            </a:pPr>
            <a:r>
              <a:rPr lang="zh-CN" altLang="en-US" sz="2000">
                <a:sym typeface="+mn-ea"/>
              </a:rPr>
              <a:t>重心拉格朗日插值结合切比雪夫节点进行插值可以达到极佳的数值稳定性。</a:t>
            </a:r>
            <a:endParaRPr lang="zh-CN" altLang="en-US" sz="2000">
              <a:sym typeface="+mn-ea"/>
            </a:endParaRPr>
          </a:p>
        </p:txBody>
      </p:sp>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9458" name="组合 1"/>
          <p:cNvGrpSpPr/>
          <p:nvPr/>
        </p:nvGrpSpPr>
        <p:grpSpPr>
          <a:xfrm>
            <a:off x="331788" y="222250"/>
            <a:ext cx="1849755" cy="398780"/>
            <a:chOff x="331599" y="222348"/>
            <a:chExt cx="1849825" cy="39884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1706945"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半拉格朗日法</a:t>
              </a:r>
              <a:endParaRPr lang="zh-CN" altLang="en-US" sz="2000" b="1" dirty="0">
                <a:latin typeface="微软雅黑" panose="020B0503020204020204" pitchFamily="34" charset="-122"/>
              </a:endParaRPr>
            </a:p>
          </p:txBody>
        </p:sp>
      </p:grpSp>
      <p:sp>
        <p:nvSpPr>
          <p:cNvPr id="2" name="文本框 1"/>
          <p:cNvSpPr txBox="1"/>
          <p:nvPr/>
        </p:nvSpPr>
        <p:spPr>
          <a:xfrm>
            <a:off x="5038090" y="1228090"/>
            <a:ext cx="6586855" cy="4523105"/>
          </a:xfrm>
          <a:prstGeom prst="rect">
            <a:avLst/>
          </a:prstGeom>
          <a:noFill/>
        </p:spPr>
        <p:txBody>
          <a:bodyPr wrap="square" rtlCol="0">
            <a:spAutoFit/>
          </a:bodyPr>
          <a:p>
            <a:r>
              <a:rPr lang="zh-CN" altLang="en-US">
                <a:sym typeface="+mn-ea"/>
              </a:rPr>
              <a:t>The Semi-Lagrangian scheme (SLS) is a numerical method that is widely used in numerical weather prediction models for the integration of the equations governing atmospheric motion. A Lagrangian description of a system (such as the atmosphere) focuses on following individual air parcels along their trajectories as opposed to the Eulerian description, which considers the rate of change of system variables fixed at a particular point in space. A semi-Lagrangian scheme uses Eulerian framework but the discrete equations come from the Lagrangian perspective.</a:t>
            </a:r>
            <a:endParaRPr lang="zh-CN" altLang="en-US"/>
          </a:p>
          <a:p>
            <a:endParaRPr lang="zh-CN" altLang="en-US"/>
          </a:p>
          <a:p>
            <a:endParaRPr lang="zh-CN" altLang="en-US"/>
          </a:p>
          <a:p>
            <a:r>
              <a:rPr lang="zh-CN" altLang="en-US"/>
              <a:t>半拉格朗日法是一种广泛应用于数值天气预报模型中的方法，用于求解大气运动方程的积分。相比于考虑在空间中特定点的系统变量变化率的欧拉描述，系统（如大气）的拉格朗日描述侧重于跟踪单个空气包的轨迹。半拉格朗日法用的是欧拉的框架，但其离散方程来自于拉格朗日的观点</a:t>
            </a:r>
            <a:endParaRPr lang="zh-CN" altLang="en-US"/>
          </a:p>
        </p:txBody>
      </p:sp>
      <p:pic>
        <p:nvPicPr>
          <p:cNvPr id="4" name="图片 3" descr="卫星云图"/>
          <p:cNvPicPr>
            <a:picLocks noChangeAspect="1"/>
          </p:cNvPicPr>
          <p:nvPr/>
        </p:nvPicPr>
        <p:blipFill>
          <a:blip r:embed="rId1"/>
          <a:stretch>
            <a:fillRect/>
          </a:stretch>
        </p:blipFill>
        <p:spPr>
          <a:xfrm>
            <a:off x="589915" y="1324610"/>
            <a:ext cx="4330065" cy="43300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1788" y="222250"/>
            <a:ext cx="2795717" cy="769441"/>
            <a:chOff x="331599" y="222348"/>
            <a:chExt cx="2796442" cy="769556"/>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 name="文本框 3"/>
            <p:cNvSpPr txBox="1"/>
            <p:nvPr/>
          </p:nvSpPr>
          <p:spPr>
            <a:xfrm>
              <a:off x="474511" y="222348"/>
              <a:ext cx="2653530" cy="769556"/>
            </a:xfrm>
            <a:prstGeom prst="rect">
              <a:avLst/>
            </a:prstGeom>
            <a:noFill/>
            <a:ln w="9525">
              <a:noFill/>
            </a:ln>
          </p:spPr>
          <p:txBody>
            <a:bodyPr wrap="none">
              <a:spAutoFit/>
            </a:bodyPr>
            <a:lstStyle/>
            <a:p>
              <a:pPr eaLnBrk="1" hangingPunct="1"/>
              <a:r>
                <a:rPr lang="en-US" altLang="zh-CN" sz="2400" b="1" dirty="0"/>
                <a:t>Lagrange multiplier</a:t>
              </a:r>
              <a:endParaRPr lang="zh-CN" altLang="zh-CN" sz="2400" dirty="0"/>
            </a:p>
            <a:p>
              <a:pPr eaLnBrk="1" hangingPunct="1"/>
              <a:endParaRPr lang="zh-CN" altLang="en-US" sz="2000" b="1" dirty="0">
                <a:latin typeface="微软雅黑" panose="020B0503020204020204" pitchFamily="34" charset="-122"/>
              </a:endParaRPr>
            </a:p>
          </p:txBody>
        </p:sp>
      </p:grpSp>
      <p:sp>
        <p:nvSpPr>
          <p:cNvPr id="5" name="文本框 4"/>
          <p:cNvSpPr txBox="1"/>
          <p:nvPr/>
        </p:nvSpPr>
        <p:spPr>
          <a:xfrm>
            <a:off x="5486400" y="1625600"/>
            <a:ext cx="5831840" cy="3504973"/>
          </a:xfrm>
          <a:prstGeom prst="rect">
            <a:avLst/>
          </a:prstGeom>
          <a:noFill/>
        </p:spPr>
        <p:txBody>
          <a:bodyPr wrap="square" rtlCol="0">
            <a:spAutoFit/>
          </a:bodyPr>
          <a:lstStyle/>
          <a:p>
            <a:r>
              <a:rPr lang="zh-CN" altLang="en-US" sz="2000" dirty="0"/>
              <a:t>        在数学最优</a:t>
            </a:r>
            <a:r>
              <a:rPr lang="zh-CN" altLang="en-US" sz="2000" dirty="0">
                <a:hlinkClick r:id="rId1"/>
              </a:rPr>
              <a:t>问题</a:t>
            </a:r>
            <a:r>
              <a:rPr lang="zh-CN" altLang="en-US" sz="2000" dirty="0"/>
              <a:t>中，拉格朗日乘数法（以数学家</a:t>
            </a:r>
            <a:r>
              <a:rPr lang="zh-CN" altLang="en-US" sz="2000" dirty="0">
                <a:hlinkClick r:id="rId2"/>
              </a:rPr>
              <a:t>约瑟夫</a:t>
            </a:r>
            <a:r>
              <a:rPr lang="en-US" altLang="zh-CN" sz="2000" dirty="0">
                <a:hlinkClick r:id="rId2"/>
              </a:rPr>
              <a:t>·</a:t>
            </a:r>
            <a:r>
              <a:rPr lang="zh-CN" altLang="en-US" sz="2000" dirty="0">
                <a:hlinkClick r:id="rId2"/>
              </a:rPr>
              <a:t>路易斯</a:t>
            </a:r>
            <a:r>
              <a:rPr lang="en-US" altLang="zh-CN" sz="2000" dirty="0">
                <a:hlinkClick r:id="rId2"/>
              </a:rPr>
              <a:t>·</a:t>
            </a:r>
            <a:r>
              <a:rPr lang="zh-CN" altLang="en-US" sz="2000" dirty="0">
                <a:hlinkClick r:id="rId2"/>
              </a:rPr>
              <a:t>拉格朗日</a:t>
            </a:r>
            <a:r>
              <a:rPr lang="zh-CN" altLang="en-US" sz="2000" dirty="0"/>
              <a:t>命名）是一种寻找变量受一个或多个条件所限制的</a:t>
            </a:r>
            <a:r>
              <a:rPr lang="zh-CN" altLang="en-US" sz="2000" dirty="0">
                <a:hlinkClick r:id="rId3"/>
              </a:rPr>
              <a:t>多元函数</a:t>
            </a:r>
            <a:r>
              <a:rPr lang="zh-CN" altLang="en-US" sz="2000" dirty="0"/>
              <a:t>的</a:t>
            </a:r>
            <a:r>
              <a:rPr lang="zh-CN" altLang="en-US" sz="2000" dirty="0">
                <a:hlinkClick r:id="rId4"/>
              </a:rPr>
              <a:t>极值</a:t>
            </a:r>
            <a:r>
              <a:rPr lang="zh-CN" altLang="en-US" sz="2000" dirty="0"/>
              <a:t>的方法。这种方法将一个有</a:t>
            </a:r>
            <a:r>
              <a:rPr lang="en-US" altLang="zh-CN" sz="2000" dirty="0"/>
              <a:t>n </a:t>
            </a:r>
            <a:r>
              <a:rPr lang="zh-CN" altLang="en-US" sz="2000" dirty="0"/>
              <a:t>个变量与</a:t>
            </a:r>
            <a:r>
              <a:rPr lang="en-US" altLang="zh-CN" sz="2000" dirty="0"/>
              <a:t>k </a:t>
            </a:r>
            <a:r>
              <a:rPr lang="zh-CN" altLang="en-US" sz="2000" dirty="0"/>
              <a:t>个</a:t>
            </a:r>
            <a:r>
              <a:rPr lang="zh-CN" altLang="en-US" sz="2000" dirty="0">
                <a:hlinkClick r:id="rId5"/>
              </a:rPr>
              <a:t>约束条件</a:t>
            </a:r>
            <a:r>
              <a:rPr lang="zh-CN" altLang="en-US" sz="2000" dirty="0"/>
              <a:t>的</a:t>
            </a:r>
            <a:r>
              <a:rPr lang="zh-CN" altLang="en-US" sz="2000" dirty="0">
                <a:hlinkClick r:id="rId6"/>
              </a:rPr>
              <a:t>最优化问题</a:t>
            </a:r>
            <a:r>
              <a:rPr lang="zh-CN" altLang="en-US" sz="2000" dirty="0"/>
              <a:t>转换为一个有</a:t>
            </a:r>
            <a:r>
              <a:rPr lang="en-US" altLang="zh-CN" sz="2000" dirty="0"/>
              <a:t>n + k</a:t>
            </a:r>
            <a:r>
              <a:rPr lang="zh-CN" altLang="en-US" sz="2000" dirty="0"/>
              <a:t>个变量的方程组的极值问题，其变量不受任何约束。这种方法引入了一种新的标量未知数，即拉格朗日乘数：约束方程的梯度（</a:t>
            </a:r>
            <a:r>
              <a:rPr lang="en-US" altLang="zh-CN" sz="2000" dirty="0"/>
              <a:t>gradient</a:t>
            </a:r>
            <a:r>
              <a:rPr lang="zh-CN" altLang="en-US" sz="2000" dirty="0"/>
              <a:t>）的</a:t>
            </a:r>
            <a:r>
              <a:rPr lang="zh-CN" altLang="en-US" sz="2000" dirty="0">
                <a:hlinkClick r:id="rId7"/>
              </a:rPr>
              <a:t>线性组合</a:t>
            </a:r>
            <a:r>
              <a:rPr lang="zh-CN" altLang="en-US" sz="2000" dirty="0"/>
              <a:t>里每个向量的系数。 此方法的证明牵涉到偏微分，</a:t>
            </a:r>
            <a:r>
              <a:rPr lang="zh-CN" altLang="en-US" sz="2000" dirty="0">
                <a:hlinkClick r:id="rId8"/>
              </a:rPr>
              <a:t>全微分</a:t>
            </a:r>
            <a:r>
              <a:rPr lang="zh-CN" altLang="en-US" sz="2000" dirty="0"/>
              <a:t>或链法，从而找到能让设出的</a:t>
            </a:r>
            <a:r>
              <a:rPr lang="zh-CN" altLang="en-US" sz="2000" dirty="0">
                <a:hlinkClick r:id="rId9"/>
              </a:rPr>
              <a:t>隐函数</a:t>
            </a:r>
            <a:r>
              <a:rPr lang="zh-CN" altLang="en-US" sz="2000" dirty="0"/>
              <a:t>的微分为零的未知数的值。</a:t>
            </a:r>
            <a:endParaRPr lang="en-US" altLang="zh-CN" sz="2000" dirty="0"/>
          </a:p>
          <a:p>
            <a:pPr algn="r"/>
            <a:r>
              <a:rPr lang="en-US" altLang="zh-CN" sz="1600" i="1" dirty="0"/>
              <a:t>——</a:t>
            </a:r>
            <a:r>
              <a:rPr lang="zh-CN" altLang="en-US" sz="1600" i="1" dirty="0"/>
              <a:t>来自百度百科</a:t>
            </a:r>
            <a:endParaRPr lang="zh-CN" altLang="en-US" sz="1600" i="1" dirty="0"/>
          </a:p>
        </p:txBody>
      </p:sp>
      <p:pic>
        <p:nvPicPr>
          <p:cNvPr id="6" name="图片 5"/>
          <p:cNvPicPr>
            <a:picLocks noChangeAspect="1"/>
          </p:cNvPicPr>
          <p:nvPr/>
        </p:nvPicPr>
        <p:blipFill>
          <a:blip r:embed="rId10"/>
          <a:stretch>
            <a:fillRect/>
          </a:stretch>
        </p:blipFill>
        <p:spPr>
          <a:xfrm>
            <a:off x="778828" y="1625599"/>
            <a:ext cx="3947520" cy="3504973"/>
          </a:xfrm>
          <a:prstGeom prst="rect">
            <a:avLst/>
          </a:prstGeom>
        </p:spPr>
      </p:pic>
    </p:spTree>
  </p:cSld>
  <p:clrMapOvr>
    <a:masterClrMapping/>
  </p:clrMapOvr>
  <p:transition>
    <p:check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5200015" y="-251142"/>
            <a:ext cx="1404938"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1</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6"/>
          <p:cNvSpPr txBox="1"/>
          <p:nvPr/>
        </p:nvSpPr>
        <p:spPr>
          <a:xfrm>
            <a:off x="2575560" y="4216083"/>
            <a:ext cx="7040880" cy="1014730"/>
          </a:xfrm>
          <a:prstGeom prst="rect">
            <a:avLst/>
          </a:prstGeom>
          <a:noFill/>
          <a:ln w="9525">
            <a:noFill/>
          </a:ln>
        </p:spPr>
        <p:txBody>
          <a:bodyPr wrap="none">
            <a:spAutoFit/>
          </a:bodyPr>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拉格朗日的生平经历</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8" fill="hold">
                                          <p:stCondLst>
                                            <p:cond delay="0"/>
                                          </p:stCondLst>
                                        </p:cTn>
                                        <p:tgtEl>
                                          <p:spTgt spid="9221"/>
                                        </p:tgtEl>
                                      </p:cBhvr>
                                      <p:from x="100000" y="100000"/>
                                      <p:to x="140000" y="60000"/>
                                    </p:animScale>
                                    <p:animScale>
                                      <p:cBhvr>
                                        <p:cTn id="7" dur="62" fill="hold">
                                          <p:stCondLst>
                                            <p:cond delay="188"/>
                                          </p:stCondLst>
                                        </p:cTn>
                                        <p:tgtEl>
                                          <p:spTgt spid="9221"/>
                                        </p:tgtEl>
                                      </p:cBhvr>
                                      <p:from x="140000" y="60000"/>
                                      <p:to x="80000" y="120000"/>
                                    </p:animScale>
                                    <p:animScale>
                                      <p:cBhvr>
                                        <p:cTn id="8" dur="188" fill="hold">
                                          <p:stCondLst>
                                            <p:cond delay="250"/>
                                          </p:stCondLst>
                                        </p:cTn>
                                        <p:tgtEl>
                                          <p:spTgt spid="9221"/>
                                        </p:tgtEl>
                                      </p:cBhvr>
                                      <p:from x="80000" y="120000"/>
                                      <p:to x="120000" y="80000"/>
                                    </p:animScale>
                                    <p:animScale>
                                      <p:cBhvr>
                                        <p:cTn id="9" dur="188" fill="hold">
                                          <p:stCondLst>
                                            <p:cond delay="437"/>
                                          </p:stCondLst>
                                        </p:cTn>
                                        <p:tgtEl>
                                          <p:spTgt spid="9221"/>
                                        </p:tgtEl>
                                      </p:cBhvr>
                                      <p:from x="120000" y="80000"/>
                                      <p:to x="90000" y="110000"/>
                                    </p:animScale>
                                    <p:animScale>
                                      <p:cBhvr>
                                        <p:cTn id="10" dur="188" fill="hold">
                                          <p:stCondLst>
                                            <p:cond delay="625"/>
                                          </p:stCondLst>
                                        </p:cTn>
                                        <p:tgtEl>
                                          <p:spTgt spid="9221"/>
                                        </p:tgtEl>
                                      </p:cBhvr>
                                      <p:from x="90000" y="110000"/>
                                      <p:to x="105000" y="95000"/>
                                    </p:animScale>
                                    <p:animScale>
                                      <p:cBhvr>
                                        <p:cTn id="11" dur="188" fill="hold">
                                          <p:stCondLst>
                                            <p:cond delay="812"/>
                                          </p:stCondLst>
                                        </p:cTn>
                                        <p:tgtEl>
                                          <p:spTgt spid="9221"/>
                                        </p:tgtEl>
                                      </p:cBhvr>
                                      <p:from x="105000" y="95000"/>
                                      <p:to x="100000" y="100000"/>
                                    </p:animScale>
                                  </p:childTnLst>
                                </p:cTn>
                              </p:par>
                              <p:par>
                                <p:cTn id="12" presetID="3" presetClass="emph" presetSubtype="2" fill="hold" grpId="0" nodeType="withEffect">
                                  <p:stCondLst>
                                    <p:cond delay="0"/>
                                  </p:stCondLst>
                                  <p:childTnLst>
                                    <p:animClr clrSpc="rgb" dir="cw">
                                      <p:cBhvr override="childStyle">
                                        <p:cTn id="13" dur="500" fill="hold"/>
                                        <p:tgtEl>
                                          <p:spTgt spid="10"/>
                                        </p:tgtEl>
                                        <p:attrNameLst>
                                          <p:attrName>style.color</p:attrName>
                                        </p:attrNameLst>
                                      </p:cBhvr>
                                      <p:to>
                                        <a:schemeClr val="accent2"/>
                                      </p:to>
                                    </p:animClr>
                                  </p:childTnLst>
                                </p:cTn>
                              </p:par>
                              <p:par>
                                <p:cTn id="14" presetID="3" presetClass="emph" presetSubtype="2" fill="hold" grpId="1" nodeType="withEffect">
                                  <p:stCondLst>
                                    <p:cond delay="0"/>
                                  </p:stCondLst>
                                  <p:childTnLst>
                                    <p:animClr clrSpc="rgb" dir="cw">
                                      <p:cBhvr override="childStyle">
                                        <p:cTn id="15" dur="500" fill="hold"/>
                                        <p:tgtEl>
                                          <p:spTgt spid="10"/>
                                        </p:tgtEl>
                                        <p:attrNameLst>
                                          <p:attrName>style.color</p:attrName>
                                        </p:attrNameLst>
                                      </p:cBhvr>
                                      <p:to>
                                        <a:srgbClr val="92d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28" name="文本框 4"/>
          <p:cNvSpPr txBox="1"/>
          <p:nvPr/>
        </p:nvSpPr>
        <p:spPr>
          <a:xfrm>
            <a:off x="4464050" y="3184525"/>
            <a:ext cx="3263900" cy="1016000"/>
          </a:xfrm>
          <a:prstGeom prst="rect">
            <a:avLst/>
          </a:prstGeom>
          <a:noFill/>
          <a:ln w="9525">
            <a:noFill/>
          </a:ln>
        </p:spPr>
        <p:txBody>
          <a:bodyPr wrap="none">
            <a:spAutoFit/>
          </a:bodyPr>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感谢大家</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
        <p:nvSpPr>
          <p:cNvPr id="6" name="矩形 5"/>
          <p:cNvSpPr/>
          <p:nvPr/>
        </p:nvSpPr>
        <p:spPr>
          <a:xfrm>
            <a:off x="4621213" y="4159250"/>
            <a:ext cx="294957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75000"/>
                  </a:schemeClr>
                </a:solidFill>
                <a:effectLst/>
                <a:uLnTx/>
                <a:uFillTx/>
                <a:latin typeface="+mn-ea"/>
                <a:ea typeface="+mn-ea"/>
                <a:cs typeface="+mn-cs"/>
                <a:sym typeface="+mn-ea"/>
              </a:rPr>
              <a:t>THANK YOU</a:t>
            </a:r>
            <a:endParaRPr kumimoji="0" lang="zh-CN" altLang="en-US" sz="1400" b="0" i="0" u="none" strike="noStrike" kern="1200" cap="none" spc="0" normalizeH="0" baseline="0" noProof="0" dirty="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1700213"/>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31" name="Freeform 33"/>
          <p:cNvSpPr>
            <a:spLocks noEditPoints="1"/>
          </p:cNvSpPr>
          <p:nvPr/>
        </p:nvSpPr>
        <p:spPr>
          <a:xfrm>
            <a:off x="5868988" y="1924050"/>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流程图: 手动输入 19"/>
          <p:cNvSpPr/>
          <p:nvPr/>
        </p:nvSpPr>
        <p:spPr>
          <a:xfrm rot="16200000" flipH="1">
            <a:off x="6311900" y="989013"/>
            <a:ext cx="6869113" cy="4891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16"/>
              <a:gd name="connsiteY0-2" fmla="*/ 17444 h 25444"/>
              <a:gd name="connsiteX1-3" fmla="*/ 10016 w 10016"/>
              <a:gd name="connsiteY1-4" fmla="*/ 0 h 25444"/>
              <a:gd name="connsiteX2-5" fmla="*/ 10000 w 10016"/>
              <a:gd name="connsiteY2-6" fmla="*/ 25444 h 25444"/>
              <a:gd name="connsiteX3-7" fmla="*/ 0 w 10016"/>
              <a:gd name="connsiteY3-8" fmla="*/ 25444 h 25444"/>
              <a:gd name="connsiteX4-9" fmla="*/ 0 w 10016"/>
              <a:gd name="connsiteY4-10" fmla="*/ 17444 h 25444"/>
              <a:gd name="connsiteX0-11" fmla="*/ 0 w 10016"/>
              <a:gd name="connsiteY0-12" fmla="*/ 17555 h 25555"/>
              <a:gd name="connsiteX1-13" fmla="*/ 10016 w 10016"/>
              <a:gd name="connsiteY1-14" fmla="*/ 0 h 25555"/>
              <a:gd name="connsiteX2-15" fmla="*/ 10000 w 10016"/>
              <a:gd name="connsiteY2-16" fmla="*/ 25555 h 25555"/>
              <a:gd name="connsiteX3-17" fmla="*/ 0 w 10016"/>
              <a:gd name="connsiteY3-18" fmla="*/ 25555 h 25555"/>
              <a:gd name="connsiteX4-19" fmla="*/ 0 w 10016"/>
              <a:gd name="connsiteY4-20" fmla="*/ 17555 h 255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6" h="25555">
                <a:moveTo>
                  <a:pt x="0" y="17555"/>
                </a:moveTo>
                <a:lnTo>
                  <a:pt x="10016" y="0"/>
                </a:lnTo>
                <a:cubicBezTo>
                  <a:pt x="10011" y="8481"/>
                  <a:pt x="10005" y="17074"/>
                  <a:pt x="10000" y="25555"/>
                </a:cubicBezTo>
                <a:lnTo>
                  <a:pt x="0" y="25555"/>
                </a:lnTo>
                <a:lnTo>
                  <a:pt x="0" y="1755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69" name="文本框 18"/>
          <p:cNvSpPr txBox="1"/>
          <p:nvPr/>
        </p:nvSpPr>
        <p:spPr>
          <a:xfrm>
            <a:off x="763270" y="880745"/>
            <a:ext cx="3416935" cy="2861310"/>
          </a:xfrm>
          <a:prstGeom prst="rect">
            <a:avLst/>
          </a:prstGeom>
          <a:noFill/>
          <a:ln w="9525">
            <a:noFill/>
          </a:ln>
        </p:spPr>
        <p:txBody>
          <a:bodyPr wrap="square" lIns="0" rIns="0">
            <a:spAutoFit/>
          </a:bodyPr>
          <a:p>
            <a:pPr algn="just" eaLnBrk="1" hangingPunct="1">
              <a:lnSpc>
                <a:spcPct val="150000"/>
              </a:lnSpc>
              <a:spcAft>
                <a:spcPts val="600"/>
              </a:spcAft>
            </a:pPr>
            <a:r>
              <a:rPr lang="zh-CN" altLang="en-US" sz="2400" dirty="0">
                <a:solidFill>
                  <a:srgbClr val="404040"/>
                </a:solidFill>
                <a:latin typeface="华文楷体" panose="02010600040101010101" charset="-122"/>
                <a:ea typeface="华文楷体" panose="02010600040101010101" charset="-122"/>
                <a:cs typeface="华文楷体" panose="02010600040101010101" charset="-122"/>
              </a:rPr>
              <a:t>约瑟夫·路易斯·拉格朗日（Joseph-Louis Lagrange，1736.1.25-1813.4.10），出生于意大利都灵，法国著名数学家、物理学家。</a:t>
            </a:r>
            <a:endParaRPr lang="zh-CN" altLang="en-US" sz="2400" dirty="0">
              <a:solidFill>
                <a:srgbClr val="404040"/>
              </a:solidFill>
              <a:latin typeface="华文楷体" panose="02010600040101010101" charset="-122"/>
              <a:ea typeface="华文楷体" panose="02010600040101010101" charset="-122"/>
              <a:cs typeface="华文楷体" panose="02010600040101010101" charset="-122"/>
            </a:endParaRPr>
          </a:p>
        </p:txBody>
      </p:sp>
      <p:grpSp>
        <p:nvGrpSpPr>
          <p:cNvPr id="11273" name="组合 22"/>
          <p:cNvGrpSpPr/>
          <p:nvPr/>
        </p:nvGrpSpPr>
        <p:grpSpPr>
          <a:xfrm>
            <a:off x="5778500" y="417513"/>
            <a:ext cx="1550988" cy="2135187"/>
            <a:chOff x="5779130" y="417640"/>
            <a:chExt cx="1550333" cy="2135245"/>
          </a:xfrm>
        </p:grpSpPr>
        <p:sp>
          <p:nvSpPr>
            <p:cNvPr id="24" name="椭圆形标注 23"/>
            <p:cNvSpPr/>
            <p:nvPr/>
          </p:nvSpPr>
          <p:spPr>
            <a:xfrm>
              <a:off x="5779130" y="417640"/>
              <a:ext cx="974313" cy="955701"/>
            </a:xfrm>
            <a:prstGeom prst="wedgeEllipseCallout">
              <a:avLst>
                <a:gd name="adj1" fmla="val 29987"/>
                <a:gd name="adj2" fmla="val 622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形标注 24"/>
            <p:cNvSpPr/>
            <p:nvPr/>
          </p:nvSpPr>
          <p:spPr>
            <a:xfrm flipH="1" flipV="1">
              <a:off x="6355150" y="1597184"/>
              <a:ext cx="974313" cy="955701"/>
            </a:xfrm>
            <a:prstGeom prst="wedgeEllipseCallout">
              <a:avLst>
                <a:gd name="adj1" fmla="val 29987"/>
                <a:gd name="adj2" fmla="val 622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274" name="Freeform 20"/>
          <p:cNvSpPr>
            <a:spLocks noEditPoints="1"/>
          </p:cNvSpPr>
          <p:nvPr/>
        </p:nvSpPr>
        <p:spPr>
          <a:xfrm>
            <a:off x="6002338" y="703263"/>
            <a:ext cx="522287" cy="360362"/>
          </a:xfrm>
          <a:custGeom>
            <a:avLst/>
            <a:gdLst/>
            <a:ahLst/>
            <a:cxnLst>
              <a:cxn ang="0">
                <a:pos x="66566" y="25740"/>
              </a:cxn>
              <a:cxn ang="0">
                <a:pos x="158734" y="20592"/>
              </a:cxn>
              <a:cxn ang="0">
                <a:pos x="168975" y="30888"/>
              </a:cxn>
              <a:cxn ang="0">
                <a:pos x="168975" y="51480"/>
              </a:cxn>
              <a:cxn ang="0">
                <a:pos x="163855" y="61776"/>
              </a:cxn>
              <a:cxn ang="0">
                <a:pos x="66566" y="66924"/>
              </a:cxn>
              <a:cxn ang="0">
                <a:pos x="56325" y="56628"/>
              </a:cxn>
              <a:cxn ang="0">
                <a:pos x="56325" y="36036"/>
              </a:cxn>
              <a:cxn ang="0">
                <a:pos x="66566" y="25740"/>
              </a:cxn>
              <a:cxn ang="0">
                <a:pos x="522287" y="77220"/>
              </a:cxn>
              <a:cxn ang="0">
                <a:pos x="414757" y="66924"/>
              </a:cxn>
              <a:cxn ang="0">
                <a:pos x="394275" y="0"/>
              </a:cxn>
              <a:cxn ang="0">
                <a:pos x="230421" y="0"/>
              </a:cxn>
              <a:cxn ang="0">
                <a:pos x="209939" y="66924"/>
              </a:cxn>
              <a:cxn ang="0">
                <a:pos x="0" y="82368"/>
              </a:cxn>
              <a:cxn ang="0">
                <a:pos x="0" y="355214"/>
              </a:cxn>
              <a:cxn ang="0">
                <a:pos x="199698" y="355214"/>
              </a:cxn>
              <a:cxn ang="0">
                <a:pos x="189457" y="350066"/>
              </a:cxn>
              <a:cxn ang="0">
                <a:pos x="143373" y="231661"/>
              </a:cxn>
              <a:cxn ang="0">
                <a:pos x="189457" y="113257"/>
              </a:cxn>
              <a:cxn ang="0">
                <a:pos x="307228" y="61776"/>
              </a:cxn>
              <a:cxn ang="0">
                <a:pos x="424998" y="113257"/>
              </a:cxn>
              <a:cxn ang="0">
                <a:pos x="476203" y="231661"/>
              </a:cxn>
              <a:cxn ang="0">
                <a:pos x="424998" y="350066"/>
              </a:cxn>
              <a:cxn ang="0">
                <a:pos x="419878" y="355214"/>
              </a:cxn>
              <a:cxn ang="0">
                <a:pos x="522287" y="355214"/>
              </a:cxn>
              <a:cxn ang="0">
                <a:pos x="522287" y="108109"/>
              </a:cxn>
              <a:cxn ang="0">
                <a:pos x="522287" y="102961"/>
              </a:cxn>
              <a:cxn ang="0">
                <a:pos x="522287" y="77220"/>
              </a:cxn>
              <a:cxn ang="0">
                <a:pos x="189457" y="216217"/>
              </a:cxn>
              <a:cxn ang="0">
                <a:pos x="266264" y="185329"/>
              </a:cxn>
              <a:cxn ang="0">
                <a:pos x="220180" y="319178"/>
              </a:cxn>
              <a:cxn ang="0">
                <a:pos x="189457" y="216217"/>
              </a:cxn>
              <a:cxn ang="0">
                <a:pos x="235541" y="329474"/>
              </a:cxn>
              <a:cxn ang="0">
                <a:pos x="245782" y="247105"/>
              </a:cxn>
              <a:cxn ang="0">
                <a:pos x="337950" y="350066"/>
              </a:cxn>
              <a:cxn ang="0">
                <a:pos x="235541" y="329474"/>
              </a:cxn>
              <a:cxn ang="0">
                <a:pos x="353312" y="344918"/>
              </a:cxn>
              <a:cxn ang="0">
                <a:pos x="291866" y="293438"/>
              </a:cxn>
              <a:cxn ang="0">
                <a:pos x="424998" y="267697"/>
              </a:cxn>
              <a:cxn ang="0">
                <a:pos x="353312" y="344918"/>
              </a:cxn>
              <a:cxn ang="0">
                <a:pos x="430119" y="247105"/>
              </a:cxn>
              <a:cxn ang="0">
                <a:pos x="353312" y="277994"/>
              </a:cxn>
              <a:cxn ang="0">
                <a:pos x="394275" y="149293"/>
              </a:cxn>
              <a:cxn ang="0">
                <a:pos x="430119" y="247105"/>
              </a:cxn>
              <a:cxn ang="0">
                <a:pos x="378914" y="133849"/>
              </a:cxn>
              <a:cxn ang="0">
                <a:pos x="368673" y="216217"/>
              </a:cxn>
              <a:cxn ang="0">
                <a:pos x="276505" y="113257"/>
              </a:cxn>
              <a:cxn ang="0">
                <a:pos x="378914" y="133849"/>
              </a:cxn>
              <a:cxn ang="0">
                <a:pos x="261144" y="118405"/>
              </a:cxn>
              <a:cxn ang="0">
                <a:pos x="322589" y="169885"/>
              </a:cxn>
              <a:cxn ang="0">
                <a:pos x="189457" y="200773"/>
              </a:cxn>
              <a:cxn ang="0">
                <a:pos x="261144" y="118405"/>
              </a:cxn>
            </a:cxnLst>
            <a:pathLst>
              <a:path w="102" h="70">
                <a:moveTo>
                  <a:pt x="13" y="5"/>
                </a:moveTo>
                <a:cubicBezTo>
                  <a:pt x="31" y="4"/>
                  <a:pt x="31" y="4"/>
                  <a:pt x="31" y="4"/>
                </a:cubicBezTo>
                <a:cubicBezTo>
                  <a:pt x="32" y="4"/>
                  <a:pt x="33" y="5"/>
                  <a:pt x="33" y="6"/>
                </a:cubicBezTo>
                <a:cubicBezTo>
                  <a:pt x="33" y="10"/>
                  <a:pt x="33" y="10"/>
                  <a:pt x="33" y="10"/>
                </a:cubicBezTo>
                <a:cubicBezTo>
                  <a:pt x="33" y="11"/>
                  <a:pt x="33" y="12"/>
                  <a:pt x="32" y="12"/>
                </a:cubicBezTo>
                <a:cubicBezTo>
                  <a:pt x="13" y="13"/>
                  <a:pt x="13" y="13"/>
                  <a:pt x="13" y="13"/>
                </a:cubicBezTo>
                <a:cubicBezTo>
                  <a:pt x="12" y="13"/>
                  <a:pt x="11" y="12"/>
                  <a:pt x="11" y="11"/>
                </a:cubicBezTo>
                <a:cubicBezTo>
                  <a:pt x="11" y="7"/>
                  <a:pt x="11" y="7"/>
                  <a:pt x="11" y="7"/>
                </a:cubicBezTo>
                <a:cubicBezTo>
                  <a:pt x="11" y="6"/>
                  <a:pt x="12" y="5"/>
                  <a:pt x="13" y="5"/>
                </a:cubicBezTo>
                <a:close/>
                <a:moveTo>
                  <a:pt x="102" y="15"/>
                </a:moveTo>
                <a:cubicBezTo>
                  <a:pt x="81" y="13"/>
                  <a:pt x="81" y="13"/>
                  <a:pt x="81" y="13"/>
                </a:cubicBezTo>
                <a:cubicBezTo>
                  <a:pt x="77" y="0"/>
                  <a:pt x="77" y="0"/>
                  <a:pt x="77" y="0"/>
                </a:cubicBezTo>
                <a:cubicBezTo>
                  <a:pt x="45" y="0"/>
                  <a:pt x="45" y="0"/>
                  <a:pt x="45" y="0"/>
                </a:cubicBezTo>
                <a:cubicBezTo>
                  <a:pt x="41" y="13"/>
                  <a:pt x="41" y="13"/>
                  <a:pt x="41" y="13"/>
                </a:cubicBezTo>
                <a:cubicBezTo>
                  <a:pt x="0" y="16"/>
                  <a:pt x="0" y="16"/>
                  <a:pt x="0" y="16"/>
                </a:cubicBezTo>
                <a:cubicBezTo>
                  <a:pt x="0" y="34"/>
                  <a:pt x="0" y="51"/>
                  <a:pt x="0" y="69"/>
                </a:cubicBezTo>
                <a:cubicBezTo>
                  <a:pt x="13" y="69"/>
                  <a:pt x="26" y="69"/>
                  <a:pt x="39" y="69"/>
                </a:cubicBezTo>
                <a:cubicBezTo>
                  <a:pt x="38" y="69"/>
                  <a:pt x="38" y="68"/>
                  <a:pt x="37" y="68"/>
                </a:cubicBezTo>
                <a:cubicBezTo>
                  <a:pt x="31" y="62"/>
                  <a:pt x="28" y="53"/>
                  <a:pt x="28" y="45"/>
                </a:cubicBezTo>
                <a:cubicBezTo>
                  <a:pt x="28" y="36"/>
                  <a:pt x="31" y="28"/>
                  <a:pt x="37" y="22"/>
                </a:cubicBezTo>
                <a:cubicBezTo>
                  <a:pt x="43" y="16"/>
                  <a:pt x="52" y="12"/>
                  <a:pt x="60" y="12"/>
                </a:cubicBezTo>
                <a:cubicBezTo>
                  <a:pt x="69" y="12"/>
                  <a:pt x="77" y="16"/>
                  <a:pt x="83" y="22"/>
                </a:cubicBezTo>
                <a:cubicBezTo>
                  <a:pt x="89" y="28"/>
                  <a:pt x="93" y="36"/>
                  <a:pt x="93" y="45"/>
                </a:cubicBezTo>
                <a:cubicBezTo>
                  <a:pt x="93" y="53"/>
                  <a:pt x="89" y="62"/>
                  <a:pt x="83" y="68"/>
                </a:cubicBezTo>
                <a:cubicBezTo>
                  <a:pt x="83" y="68"/>
                  <a:pt x="82" y="69"/>
                  <a:pt x="82" y="69"/>
                </a:cubicBezTo>
                <a:cubicBezTo>
                  <a:pt x="89" y="69"/>
                  <a:pt x="95" y="69"/>
                  <a:pt x="102" y="69"/>
                </a:cubicBezTo>
                <a:cubicBezTo>
                  <a:pt x="102" y="53"/>
                  <a:pt x="102" y="37"/>
                  <a:pt x="102" y="21"/>
                </a:cubicBezTo>
                <a:cubicBezTo>
                  <a:pt x="102" y="20"/>
                  <a:pt x="102" y="20"/>
                  <a:pt x="102" y="20"/>
                </a:cubicBezTo>
                <a:cubicBezTo>
                  <a:pt x="102" y="15"/>
                  <a:pt x="102" y="15"/>
                  <a:pt x="102" y="15"/>
                </a:cubicBezTo>
                <a:close/>
                <a:moveTo>
                  <a:pt x="37" y="42"/>
                </a:moveTo>
                <a:cubicBezTo>
                  <a:pt x="41" y="39"/>
                  <a:pt x="46" y="38"/>
                  <a:pt x="52" y="36"/>
                </a:cubicBezTo>
                <a:cubicBezTo>
                  <a:pt x="45" y="45"/>
                  <a:pt x="43" y="53"/>
                  <a:pt x="43" y="62"/>
                </a:cubicBezTo>
                <a:cubicBezTo>
                  <a:pt x="39" y="57"/>
                  <a:pt x="36" y="51"/>
                  <a:pt x="37" y="42"/>
                </a:cubicBezTo>
                <a:close/>
                <a:moveTo>
                  <a:pt x="46" y="64"/>
                </a:moveTo>
                <a:cubicBezTo>
                  <a:pt x="46" y="59"/>
                  <a:pt x="47" y="53"/>
                  <a:pt x="48" y="48"/>
                </a:cubicBezTo>
                <a:cubicBezTo>
                  <a:pt x="52" y="58"/>
                  <a:pt x="58" y="64"/>
                  <a:pt x="66" y="68"/>
                </a:cubicBezTo>
                <a:cubicBezTo>
                  <a:pt x="60" y="70"/>
                  <a:pt x="53" y="69"/>
                  <a:pt x="46" y="64"/>
                </a:cubicBezTo>
                <a:close/>
                <a:moveTo>
                  <a:pt x="69" y="67"/>
                </a:moveTo>
                <a:cubicBezTo>
                  <a:pt x="64" y="64"/>
                  <a:pt x="60" y="61"/>
                  <a:pt x="57" y="57"/>
                </a:cubicBezTo>
                <a:cubicBezTo>
                  <a:pt x="67" y="58"/>
                  <a:pt x="75" y="56"/>
                  <a:pt x="83" y="52"/>
                </a:cubicBezTo>
                <a:cubicBezTo>
                  <a:pt x="81" y="58"/>
                  <a:pt x="77" y="63"/>
                  <a:pt x="69" y="67"/>
                </a:cubicBezTo>
                <a:close/>
                <a:moveTo>
                  <a:pt x="84" y="48"/>
                </a:moveTo>
                <a:cubicBezTo>
                  <a:pt x="79" y="51"/>
                  <a:pt x="74" y="53"/>
                  <a:pt x="69" y="54"/>
                </a:cubicBezTo>
                <a:cubicBezTo>
                  <a:pt x="75" y="46"/>
                  <a:pt x="77" y="38"/>
                  <a:pt x="77" y="29"/>
                </a:cubicBezTo>
                <a:cubicBezTo>
                  <a:pt x="82" y="33"/>
                  <a:pt x="84" y="39"/>
                  <a:pt x="84" y="48"/>
                </a:cubicBezTo>
                <a:close/>
                <a:moveTo>
                  <a:pt x="74" y="26"/>
                </a:moveTo>
                <a:cubicBezTo>
                  <a:pt x="74" y="32"/>
                  <a:pt x="73" y="37"/>
                  <a:pt x="72" y="42"/>
                </a:cubicBezTo>
                <a:cubicBezTo>
                  <a:pt x="68" y="33"/>
                  <a:pt x="62" y="26"/>
                  <a:pt x="54" y="22"/>
                </a:cubicBezTo>
                <a:cubicBezTo>
                  <a:pt x="60" y="21"/>
                  <a:pt x="67" y="21"/>
                  <a:pt x="74" y="26"/>
                </a:cubicBezTo>
                <a:close/>
                <a:moveTo>
                  <a:pt x="51" y="23"/>
                </a:moveTo>
                <a:cubicBezTo>
                  <a:pt x="56" y="26"/>
                  <a:pt x="60" y="30"/>
                  <a:pt x="63" y="33"/>
                </a:cubicBezTo>
                <a:cubicBezTo>
                  <a:pt x="53" y="32"/>
                  <a:pt x="45" y="34"/>
                  <a:pt x="37" y="39"/>
                </a:cubicBezTo>
                <a:cubicBezTo>
                  <a:pt x="39" y="33"/>
                  <a:pt x="43" y="27"/>
                  <a:pt x="51" y="23"/>
                </a:cubicBezTo>
                <a:close/>
              </a:path>
            </a:pathLst>
          </a:custGeom>
          <a:solidFill>
            <a:schemeClr val="bg1">
              <a:alpha val="100000"/>
            </a:schemeClr>
          </a:solidFill>
          <a:ln w="9525">
            <a:noFill/>
          </a:ln>
        </p:spPr>
        <p:txBody>
          <a:bodyPr/>
          <a:p>
            <a:endParaRPr lang="zh-CN" altLang="en-US"/>
          </a:p>
        </p:txBody>
      </p:sp>
      <p:pic>
        <p:nvPicPr>
          <p:cNvPr id="3" name="图片 2"/>
          <p:cNvPicPr>
            <a:picLocks noChangeAspect="1"/>
          </p:cNvPicPr>
          <p:nvPr/>
        </p:nvPicPr>
        <p:blipFill>
          <a:blip r:embed="rId1"/>
          <a:stretch>
            <a:fillRect/>
          </a:stretch>
        </p:blipFill>
        <p:spPr>
          <a:xfrm>
            <a:off x="5708015" y="173990"/>
            <a:ext cx="5981065" cy="6695440"/>
          </a:xfrm>
          <a:prstGeom prst="rect">
            <a:avLst/>
          </a:prstGeom>
        </p:spPr>
      </p:pic>
    </p:spTree>
  </p:cSld>
  <p:clrMapOvr>
    <a:masterClrMapping/>
  </p:clrMapOvr>
  <p:transition>
    <p:split orient="vert" dir="in"/>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2" name="组合 1"/>
          <p:cNvGrpSpPr/>
          <p:nvPr/>
        </p:nvGrpSpPr>
        <p:grpSpPr>
          <a:xfrm>
            <a:off x="332105" y="222250"/>
            <a:ext cx="4208780" cy="521970"/>
            <a:chOff x="331599" y="222348"/>
            <a:chExt cx="2612430" cy="409339"/>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82" name="文本框 3"/>
            <p:cNvSpPr txBox="1"/>
            <p:nvPr/>
          </p:nvSpPr>
          <p:spPr>
            <a:xfrm>
              <a:off x="474511" y="222348"/>
              <a:ext cx="2469518" cy="409339"/>
            </a:xfrm>
            <a:prstGeom prst="rect">
              <a:avLst/>
            </a:prstGeom>
            <a:noFill/>
            <a:ln w="9525">
              <a:noFill/>
            </a:ln>
          </p:spPr>
          <p:txBody>
            <a:bodyPr wrap="square">
              <a:spAutoFit/>
            </a:bodyPr>
            <a:p>
              <a:pPr eaLnBrk="1" hangingPunct="1"/>
              <a:r>
                <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rPr>
                <a:t>拉格朗日重要的一生</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grpSp>
      <p:sp>
        <p:nvSpPr>
          <p:cNvPr id="5" name="任意多边形 4"/>
          <p:cNvSpPr/>
          <p:nvPr/>
        </p:nvSpPr>
        <p:spPr>
          <a:xfrm>
            <a:off x="5913438" y="4143375"/>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a:off x="4246563" y="4143375"/>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a:off x="6740525" y="2628900"/>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5075238" y="2628900"/>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5913438" y="1114425"/>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任意多边形 9"/>
          <p:cNvSpPr/>
          <p:nvPr/>
        </p:nvSpPr>
        <p:spPr>
          <a:xfrm>
            <a:off x="4246563" y="1114425"/>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9" name="Freeform 100"/>
          <p:cNvSpPr/>
          <p:nvPr/>
        </p:nvSpPr>
        <p:spPr>
          <a:xfrm>
            <a:off x="4619625" y="1600200"/>
            <a:ext cx="647700" cy="665163"/>
          </a:xfrm>
          <a:custGeom>
            <a:avLst/>
            <a:gdLst/>
            <a:ahLst/>
            <a:cxnLst>
              <a:cxn ang="0">
                <a:pos x="185057" y="188967"/>
              </a:cxn>
              <a:cxn ang="0">
                <a:pos x="362997" y="188967"/>
              </a:cxn>
              <a:cxn ang="0">
                <a:pos x="377232" y="158732"/>
              </a:cxn>
              <a:cxn ang="0">
                <a:pos x="348762" y="113380"/>
              </a:cxn>
              <a:cxn ang="0">
                <a:pos x="355879" y="22676"/>
              </a:cxn>
              <a:cxn ang="0">
                <a:pos x="412820" y="0"/>
              </a:cxn>
              <a:cxn ang="0">
                <a:pos x="476878" y="22676"/>
              </a:cxn>
              <a:cxn ang="0">
                <a:pos x="483996" y="113380"/>
              </a:cxn>
              <a:cxn ang="0">
                <a:pos x="455525" y="158732"/>
              </a:cxn>
              <a:cxn ang="0">
                <a:pos x="462643" y="188967"/>
              </a:cxn>
              <a:cxn ang="0">
                <a:pos x="647700" y="188967"/>
              </a:cxn>
              <a:cxn ang="0">
                <a:pos x="647700" y="370375"/>
              </a:cxn>
              <a:cxn ang="0">
                <a:pos x="619230" y="385492"/>
              </a:cxn>
              <a:cxn ang="0">
                <a:pos x="576524" y="355258"/>
              </a:cxn>
              <a:cxn ang="0">
                <a:pos x="498231" y="362816"/>
              </a:cxn>
              <a:cxn ang="0">
                <a:pos x="476878" y="423286"/>
              </a:cxn>
              <a:cxn ang="0">
                <a:pos x="498231" y="483755"/>
              </a:cxn>
              <a:cxn ang="0">
                <a:pos x="576524" y="491314"/>
              </a:cxn>
              <a:cxn ang="0">
                <a:pos x="619230" y="461079"/>
              </a:cxn>
              <a:cxn ang="0">
                <a:pos x="647700" y="468638"/>
              </a:cxn>
              <a:cxn ang="0">
                <a:pos x="647700" y="665163"/>
              </a:cxn>
              <a:cxn ang="0">
                <a:pos x="455525" y="665163"/>
              </a:cxn>
              <a:cxn ang="0">
                <a:pos x="448408" y="642487"/>
              </a:cxn>
              <a:cxn ang="0">
                <a:pos x="476878" y="597135"/>
              </a:cxn>
              <a:cxn ang="0">
                <a:pos x="469760" y="513990"/>
              </a:cxn>
              <a:cxn ang="0">
                <a:pos x="412820" y="498872"/>
              </a:cxn>
              <a:cxn ang="0">
                <a:pos x="355879" y="513990"/>
              </a:cxn>
              <a:cxn ang="0">
                <a:pos x="348762" y="597135"/>
              </a:cxn>
              <a:cxn ang="0">
                <a:pos x="377232" y="642487"/>
              </a:cxn>
              <a:cxn ang="0">
                <a:pos x="362997" y="665163"/>
              </a:cxn>
              <a:cxn ang="0">
                <a:pos x="185057" y="665163"/>
              </a:cxn>
              <a:cxn ang="0">
                <a:pos x="185057" y="483755"/>
              </a:cxn>
              <a:cxn ang="0">
                <a:pos x="156587" y="468638"/>
              </a:cxn>
              <a:cxn ang="0">
                <a:pos x="113881" y="506431"/>
              </a:cxn>
              <a:cxn ang="0">
                <a:pos x="28470" y="491314"/>
              </a:cxn>
              <a:cxn ang="0">
                <a:pos x="7118" y="430844"/>
              </a:cxn>
              <a:cxn ang="0">
                <a:pos x="28470" y="362816"/>
              </a:cxn>
              <a:cxn ang="0">
                <a:pos x="113881" y="355258"/>
              </a:cxn>
              <a:cxn ang="0">
                <a:pos x="156587" y="385492"/>
              </a:cxn>
              <a:cxn ang="0">
                <a:pos x="185057" y="370375"/>
              </a:cxn>
              <a:cxn ang="0">
                <a:pos x="185057" y="188967"/>
              </a:cxn>
            </a:cxnLst>
            <a:pathLst>
              <a:path w="91" h="88">
                <a:moveTo>
                  <a:pt x="26" y="25"/>
                </a:moveTo>
                <a:cubicBezTo>
                  <a:pt x="51" y="25"/>
                  <a:pt x="51" y="25"/>
                  <a:pt x="51" y="25"/>
                </a:cubicBezTo>
                <a:cubicBezTo>
                  <a:pt x="52" y="24"/>
                  <a:pt x="54" y="23"/>
                  <a:pt x="53" y="21"/>
                </a:cubicBezTo>
                <a:cubicBezTo>
                  <a:pt x="52" y="19"/>
                  <a:pt x="50" y="17"/>
                  <a:pt x="49" y="15"/>
                </a:cubicBezTo>
                <a:cubicBezTo>
                  <a:pt x="46" y="12"/>
                  <a:pt x="47" y="6"/>
                  <a:pt x="50" y="3"/>
                </a:cubicBezTo>
                <a:cubicBezTo>
                  <a:pt x="53" y="0"/>
                  <a:pt x="58" y="0"/>
                  <a:pt x="58" y="0"/>
                </a:cubicBezTo>
                <a:cubicBezTo>
                  <a:pt x="58" y="0"/>
                  <a:pt x="64" y="0"/>
                  <a:pt x="67" y="3"/>
                </a:cubicBezTo>
                <a:cubicBezTo>
                  <a:pt x="70" y="6"/>
                  <a:pt x="70" y="12"/>
                  <a:pt x="68" y="15"/>
                </a:cubicBezTo>
                <a:cubicBezTo>
                  <a:pt x="67" y="17"/>
                  <a:pt x="65" y="19"/>
                  <a:pt x="64" y="21"/>
                </a:cubicBezTo>
                <a:cubicBezTo>
                  <a:pt x="63" y="23"/>
                  <a:pt x="64" y="24"/>
                  <a:pt x="65" y="25"/>
                </a:cubicBezTo>
                <a:cubicBezTo>
                  <a:pt x="91" y="25"/>
                  <a:pt x="91" y="25"/>
                  <a:pt x="91" y="25"/>
                </a:cubicBezTo>
                <a:cubicBezTo>
                  <a:pt x="91" y="49"/>
                  <a:pt x="91" y="49"/>
                  <a:pt x="91" y="49"/>
                </a:cubicBezTo>
                <a:cubicBezTo>
                  <a:pt x="90" y="50"/>
                  <a:pt x="89" y="51"/>
                  <a:pt x="87" y="51"/>
                </a:cubicBezTo>
                <a:cubicBezTo>
                  <a:pt x="85" y="50"/>
                  <a:pt x="83" y="48"/>
                  <a:pt x="81" y="47"/>
                </a:cubicBezTo>
                <a:cubicBezTo>
                  <a:pt x="78" y="44"/>
                  <a:pt x="73" y="45"/>
                  <a:pt x="70" y="48"/>
                </a:cubicBezTo>
                <a:cubicBezTo>
                  <a:pt x="67" y="51"/>
                  <a:pt x="67" y="56"/>
                  <a:pt x="67" y="56"/>
                </a:cubicBezTo>
                <a:cubicBezTo>
                  <a:pt x="67" y="56"/>
                  <a:pt x="67" y="61"/>
                  <a:pt x="70" y="64"/>
                </a:cubicBezTo>
                <a:cubicBezTo>
                  <a:pt x="73" y="67"/>
                  <a:pt x="78" y="67"/>
                  <a:pt x="81" y="65"/>
                </a:cubicBezTo>
                <a:cubicBezTo>
                  <a:pt x="83" y="64"/>
                  <a:pt x="85" y="62"/>
                  <a:pt x="87" y="61"/>
                </a:cubicBezTo>
                <a:cubicBezTo>
                  <a:pt x="89" y="60"/>
                  <a:pt x="90" y="61"/>
                  <a:pt x="91" y="62"/>
                </a:cubicBezTo>
                <a:cubicBezTo>
                  <a:pt x="91" y="88"/>
                  <a:pt x="91" y="88"/>
                  <a:pt x="91" y="88"/>
                </a:cubicBezTo>
                <a:cubicBezTo>
                  <a:pt x="64" y="88"/>
                  <a:pt x="64" y="88"/>
                  <a:pt x="64" y="88"/>
                </a:cubicBezTo>
                <a:cubicBezTo>
                  <a:pt x="63" y="88"/>
                  <a:pt x="62" y="86"/>
                  <a:pt x="63" y="85"/>
                </a:cubicBezTo>
                <a:cubicBezTo>
                  <a:pt x="63" y="83"/>
                  <a:pt x="65" y="81"/>
                  <a:pt x="67" y="79"/>
                </a:cubicBezTo>
                <a:cubicBezTo>
                  <a:pt x="69" y="76"/>
                  <a:pt x="68" y="71"/>
                  <a:pt x="66" y="68"/>
                </a:cubicBezTo>
                <a:cubicBezTo>
                  <a:pt x="63" y="65"/>
                  <a:pt x="58" y="66"/>
                  <a:pt x="58" y="66"/>
                </a:cubicBezTo>
                <a:cubicBezTo>
                  <a:pt x="58" y="66"/>
                  <a:pt x="53" y="65"/>
                  <a:pt x="50" y="68"/>
                </a:cubicBezTo>
                <a:cubicBezTo>
                  <a:pt x="47" y="71"/>
                  <a:pt x="46" y="76"/>
                  <a:pt x="49" y="79"/>
                </a:cubicBezTo>
                <a:cubicBezTo>
                  <a:pt x="50" y="81"/>
                  <a:pt x="52" y="83"/>
                  <a:pt x="53" y="85"/>
                </a:cubicBezTo>
                <a:cubicBezTo>
                  <a:pt x="53" y="86"/>
                  <a:pt x="52" y="88"/>
                  <a:pt x="51" y="88"/>
                </a:cubicBezTo>
                <a:cubicBezTo>
                  <a:pt x="26" y="88"/>
                  <a:pt x="26" y="88"/>
                  <a:pt x="26" y="88"/>
                </a:cubicBezTo>
                <a:cubicBezTo>
                  <a:pt x="26" y="64"/>
                  <a:pt x="26" y="64"/>
                  <a:pt x="26" y="64"/>
                </a:cubicBezTo>
                <a:cubicBezTo>
                  <a:pt x="26" y="63"/>
                  <a:pt x="24" y="61"/>
                  <a:pt x="22" y="62"/>
                </a:cubicBezTo>
                <a:cubicBezTo>
                  <a:pt x="20" y="63"/>
                  <a:pt x="18" y="65"/>
                  <a:pt x="16" y="67"/>
                </a:cubicBezTo>
                <a:cubicBezTo>
                  <a:pt x="12" y="69"/>
                  <a:pt x="7" y="69"/>
                  <a:pt x="4" y="65"/>
                </a:cubicBezTo>
                <a:cubicBezTo>
                  <a:pt x="0" y="62"/>
                  <a:pt x="1" y="57"/>
                  <a:pt x="1" y="57"/>
                </a:cubicBezTo>
                <a:cubicBezTo>
                  <a:pt x="1" y="57"/>
                  <a:pt x="0" y="51"/>
                  <a:pt x="4" y="48"/>
                </a:cubicBezTo>
                <a:cubicBezTo>
                  <a:pt x="7" y="45"/>
                  <a:pt x="12" y="44"/>
                  <a:pt x="16" y="47"/>
                </a:cubicBezTo>
                <a:cubicBezTo>
                  <a:pt x="18" y="48"/>
                  <a:pt x="20" y="50"/>
                  <a:pt x="22" y="51"/>
                </a:cubicBezTo>
                <a:cubicBezTo>
                  <a:pt x="24" y="52"/>
                  <a:pt x="26" y="51"/>
                  <a:pt x="26" y="49"/>
                </a:cubicBezTo>
                <a:lnTo>
                  <a:pt x="26" y="25"/>
                </a:lnTo>
                <a:close/>
              </a:path>
            </a:pathLst>
          </a:custGeom>
          <a:solidFill>
            <a:schemeClr val="bg1">
              <a:alpha val="100000"/>
            </a:schemeClr>
          </a:solidFill>
          <a:ln w="9525">
            <a:noFill/>
          </a:ln>
        </p:spPr>
        <p:txBody>
          <a:bodyPr/>
          <a:p>
            <a:endParaRPr lang="zh-CN" altLang="en-US"/>
          </a:p>
        </p:txBody>
      </p:sp>
      <p:sp>
        <p:nvSpPr>
          <p:cNvPr id="15370" name="Freeform 19"/>
          <p:cNvSpPr/>
          <p:nvPr/>
        </p:nvSpPr>
        <p:spPr>
          <a:xfrm>
            <a:off x="7246938" y="3227388"/>
            <a:ext cx="525462" cy="496887"/>
          </a:xfrm>
          <a:custGeom>
            <a:avLst/>
            <a:gdLst/>
            <a:ahLst/>
            <a:cxnLst>
              <a:cxn ang="0">
                <a:pos x="183301" y="0"/>
              </a:cxn>
              <a:cxn ang="0">
                <a:pos x="207741" y="180686"/>
              </a:cxn>
              <a:cxn ang="0">
                <a:pos x="48880" y="180686"/>
              </a:cxn>
              <a:cxn ang="0">
                <a:pos x="42770" y="180686"/>
              </a:cxn>
              <a:cxn ang="0">
                <a:pos x="0" y="225858"/>
              </a:cxn>
              <a:cxn ang="0">
                <a:pos x="0" y="225858"/>
              </a:cxn>
              <a:cxn ang="0">
                <a:pos x="24440" y="264576"/>
              </a:cxn>
              <a:cxn ang="0">
                <a:pos x="6110" y="303295"/>
              </a:cxn>
              <a:cxn ang="0">
                <a:pos x="6110" y="303295"/>
              </a:cxn>
              <a:cxn ang="0">
                <a:pos x="36660" y="348466"/>
              </a:cxn>
              <a:cxn ang="0">
                <a:pos x="24440" y="374279"/>
              </a:cxn>
              <a:cxn ang="0">
                <a:pos x="24440" y="374279"/>
              </a:cxn>
              <a:cxn ang="0">
                <a:pos x="67210" y="419450"/>
              </a:cxn>
              <a:cxn ang="0">
                <a:pos x="67210" y="419450"/>
              </a:cxn>
              <a:cxn ang="0">
                <a:pos x="54990" y="451715"/>
              </a:cxn>
              <a:cxn ang="0">
                <a:pos x="54990" y="451715"/>
              </a:cxn>
              <a:cxn ang="0">
                <a:pos x="97760" y="490434"/>
              </a:cxn>
              <a:cxn ang="0">
                <a:pos x="177191" y="490434"/>
              </a:cxn>
              <a:cxn ang="0">
                <a:pos x="281061" y="490434"/>
              </a:cxn>
              <a:cxn ang="0">
                <a:pos x="281061" y="490434"/>
              </a:cxn>
              <a:cxn ang="0">
                <a:pos x="317721" y="458169"/>
              </a:cxn>
              <a:cxn ang="0">
                <a:pos x="403262" y="445262"/>
              </a:cxn>
              <a:cxn ang="0">
                <a:pos x="403262" y="496887"/>
              </a:cxn>
              <a:cxn ang="0">
                <a:pos x="525462" y="496887"/>
              </a:cxn>
              <a:cxn ang="0">
                <a:pos x="525462" y="161327"/>
              </a:cxn>
              <a:cxn ang="0">
                <a:pos x="403262" y="161327"/>
              </a:cxn>
              <a:cxn ang="0">
                <a:pos x="403262" y="206498"/>
              </a:cxn>
              <a:cxn ang="0">
                <a:pos x="378821" y="206498"/>
              </a:cxn>
              <a:cxn ang="0">
                <a:pos x="183301" y="0"/>
              </a:cxn>
            </a:cxnLst>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chemeClr val="bg1">
              <a:alpha val="100000"/>
            </a:schemeClr>
          </a:solidFill>
          <a:ln w="9525">
            <a:noFill/>
          </a:ln>
        </p:spPr>
        <p:txBody>
          <a:bodyPr/>
          <a:p>
            <a:endParaRPr lang="zh-CN" altLang="en-US"/>
          </a:p>
        </p:txBody>
      </p:sp>
      <p:sp>
        <p:nvSpPr>
          <p:cNvPr id="15371" name="Freeform 71"/>
          <p:cNvSpPr>
            <a:spLocks noEditPoints="1"/>
          </p:cNvSpPr>
          <p:nvPr/>
        </p:nvSpPr>
        <p:spPr>
          <a:xfrm>
            <a:off x="4732338" y="4768850"/>
            <a:ext cx="565150" cy="533400"/>
          </a:xfrm>
          <a:custGeom>
            <a:avLst/>
            <a:gdLst/>
            <a:ahLst/>
            <a:cxnLst>
              <a:cxn ang="0">
                <a:pos x="195844" y="456353"/>
              </a:cxn>
              <a:cxn ang="0">
                <a:pos x="212631" y="474133"/>
              </a:cxn>
              <a:cxn ang="0">
                <a:pos x="229417" y="474133"/>
              </a:cxn>
              <a:cxn ang="0">
                <a:pos x="240608" y="468207"/>
              </a:cxn>
              <a:cxn ang="0">
                <a:pos x="251800" y="444500"/>
              </a:cxn>
              <a:cxn ang="0">
                <a:pos x="251800" y="444500"/>
              </a:cxn>
              <a:cxn ang="0">
                <a:pos x="251800" y="278553"/>
              </a:cxn>
              <a:cxn ang="0">
                <a:pos x="162271" y="308187"/>
              </a:cxn>
              <a:cxn ang="0">
                <a:pos x="0" y="308187"/>
              </a:cxn>
              <a:cxn ang="0">
                <a:pos x="240608" y="35560"/>
              </a:cxn>
              <a:cxn ang="0">
                <a:pos x="251800" y="0"/>
              </a:cxn>
              <a:cxn ang="0">
                <a:pos x="307755" y="0"/>
              </a:cxn>
              <a:cxn ang="0">
                <a:pos x="313350" y="35560"/>
              </a:cxn>
              <a:cxn ang="0">
                <a:pos x="565150" y="308187"/>
              </a:cxn>
              <a:cxn ang="0">
                <a:pos x="397284" y="308187"/>
              </a:cxn>
              <a:cxn ang="0">
                <a:pos x="313350" y="278553"/>
              </a:cxn>
              <a:cxn ang="0">
                <a:pos x="313350" y="444500"/>
              </a:cxn>
              <a:cxn ang="0">
                <a:pos x="313350" y="444500"/>
              </a:cxn>
              <a:cxn ang="0">
                <a:pos x="274182" y="521547"/>
              </a:cxn>
              <a:cxn ang="0">
                <a:pos x="235013" y="533400"/>
              </a:cxn>
              <a:cxn ang="0">
                <a:pos x="195844" y="527473"/>
              </a:cxn>
              <a:cxn ang="0">
                <a:pos x="139889" y="468207"/>
              </a:cxn>
              <a:cxn ang="0">
                <a:pos x="195844" y="456353"/>
              </a:cxn>
              <a:cxn ang="0">
                <a:pos x="397284" y="254847"/>
              </a:cxn>
              <a:cxn ang="0">
                <a:pos x="442048" y="242993"/>
              </a:cxn>
              <a:cxn ang="0">
                <a:pos x="318946" y="77047"/>
              </a:cxn>
              <a:cxn ang="0">
                <a:pos x="397284" y="254847"/>
              </a:cxn>
              <a:cxn ang="0">
                <a:pos x="55955" y="237067"/>
              </a:cxn>
              <a:cxn ang="0">
                <a:pos x="111911" y="231140"/>
              </a:cxn>
              <a:cxn ang="0">
                <a:pos x="179057" y="94827"/>
              </a:cxn>
              <a:cxn ang="0">
                <a:pos x="55955" y="237067"/>
              </a:cxn>
            </a:cxnLst>
            <a:pathLst>
              <a:path w="101" h="90">
                <a:moveTo>
                  <a:pt x="35" y="77"/>
                </a:moveTo>
                <a:cubicBezTo>
                  <a:pt x="36" y="78"/>
                  <a:pt x="37" y="79"/>
                  <a:pt x="38" y="80"/>
                </a:cubicBezTo>
                <a:cubicBezTo>
                  <a:pt x="39" y="80"/>
                  <a:pt x="40" y="80"/>
                  <a:pt x="41" y="80"/>
                </a:cubicBezTo>
                <a:cubicBezTo>
                  <a:pt x="42" y="80"/>
                  <a:pt x="43" y="80"/>
                  <a:pt x="43" y="79"/>
                </a:cubicBezTo>
                <a:cubicBezTo>
                  <a:pt x="44" y="78"/>
                  <a:pt x="45" y="77"/>
                  <a:pt x="45" y="75"/>
                </a:cubicBezTo>
                <a:cubicBezTo>
                  <a:pt x="45" y="75"/>
                  <a:pt x="45" y="75"/>
                  <a:pt x="45" y="75"/>
                </a:cubicBezTo>
                <a:cubicBezTo>
                  <a:pt x="45" y="47"/>
                  <a:pt x="45" y="47"/>
                  <a:pt x="45" y="47"/>
                </a:cubicBezTo>
                <a:cubicBezTo>
                  <a:pt x="38" y="47"/>
                  <a:pt x="34" y="49"/>
                  <a:pt x="29" y="52"/>
                </a:cubicBezTo>
                <a:cubicBezTo>
                  <a:pt x="18" y="47"/>
                  <a:pt x="8" y="47"/>
                  <a:pt x="0" y="52"/>
                </a:cubicBezTo>
                <a:cubicBezTo>
                  <a:pt x="2" y="26"/>
                  <a:pt x="16" y="9"/>
                  <a:pt x="43" y="6"/>
                </a:cubicBezTo>
                <a:cubicBezTo>
                  <a:pt x="45" y="0"/>
                  <a:pt x="45" y="0"/>
                  <a:pt x="45" y="0"/>
                </a:cubicBezTo>
                <a:cubicBezTo>
                  <a:pt x="55" y="0"/>
                  <a:pt x="55" y="0"/>
                  <a:pt x="55" y="0"/>
                </a:cubicBezTo>
                <a:cubicBezTo>
                  <a:pt x="56" y="6"/>
                  <a:pt x="56" y="6"/>
                  <a:pt x="56" y="6"/>
                </a:cubicBezTo>
                <a:cubicBezTo>
                  <a:pt x="84" y="9"/>
                  <a:pt x="98" y="26"/>
                  <a:pt x="101" y="52"/>
                </a:cubicBezTo>
                <a:cubicBezTo>
                  <a:pt x="92" y="47"/>
                  <a:pt x="82" y="47"/>
                  <a:pt x="71" y="52"/>
                </a:cubicBezTo>
                <a:cubicBezTo>
                  <a:pt x="67" y="49"/>
                  <a:pt x="62" y="47"/>
                  <a:pt x="56" y="47"/>
                </a:cubicBezTo>
                <a:cubicBezTo>
                  <a:pt x="56" y="75"/>
                  <a:pt x="56" y="75"/>
                  <a:pt x="56" y="75"/>
                </a:cubicBezTo>
                <a:cubicBezTo>
                  <a:pt x="56" y="75"/>
                  <a:pt x="56" y="75"/>
                  <a:pt x="56" y="75"/>
                </a:cubicBezTo>
                <a:cubicBezTo>
                  <a:pt x="55" y="81"/>
                  <a:pt x="53" y="85"/>
                  <a:pt x="49" y="88"/>
                </a:cubicBezTo>
                <a:cubicBezTo>
                  <a:pt x="47" y="89"/>
                  <a:pt x="44" y="90"/>
                  <a:pt x="42" y="90"/>
                </a:cubicBezTo>
                <a:cubicBezTo>
                  <a:pt x="40" y="90"/>
                  <a:pt x="37" y="90"/>
                  <a:pt x="35" y="89"/>
                </a:cubicBezTo>
                <a:cubicBezTo>
                  <a:pt x="30" y="88"/>
                  <a:pt x="26" y="84"/>
                  <a:pt x="25" y="79"/>
                </a:cubicBezTo>
                <a:cubicBezTo>
                  <a:pt x="35" y="77"/>
                  <a:pt x="35" y="77"/>
                  <a:pt x="35" y="77"/>
                </a:cubicBezTo>
                <a:close/>
                <a:moveTo>
                  <a:pt x="71" y="43"/>
                </a:moveTo>
                <a:cubicBezTo>
                  <a:pt x="74" y="42"/>
                  <a:pt x="76" y="42"/>
                  <a:pt x="79" y="41"/>
                </a:cubicBezTo>
                <a:cubicBezTo>
                  <a:pt x="77" y="23"/>
                  <a:pt x="68" y="16"/>
                  <a:pt x="57" y="13"/>
                </a:cubicBezTo>
                <a:cubicBezTo>
                  <a:pt x="67" y="20"/>
                  <a:pt x="73" y="29"/>
                  <a:pt x="71" y="43"/>
                </a:cubicBezTo>
                <a:close/>
                <a:moveTo>
                  <a:pt x="10" y="40"/>
                </a:moveTo>
                <a:cubicBezTo>
                  <a:pt x="13" y="40"/>
                  <a:pt x="16" y="40"/>
                  <a:pt x="20" y="39"/>
                </a:cubicBezTo>
                <a:cubicBezTo>
                  <a:pt x="24" y="31"/>
                  <a:pt x="28" y="24"/>
                  <a:pt x="32" y="16"/>
                </a:cubicBezTo>
                <a:cubicBezTo>
                  <a:pt x="20" y="19"/>
                  <a:pt x="13" y="28"/>
                  <a:pt x="10" y="40"/>
                </a:cubicBezTo>
                <a:close/>
              </a:path>
            </a:pathLst>
          </a:custGeom>
          <a:solidFill>
            <a:schemeClr val="bg1">
              <a:alpha val="100000"/>
            </a:schemeClr>
          </a:solidFill>
          <a:ln w="9525">
            <a:noFill/>
          </a:ln>
        </p:spPr>
        <p:txBody>
          <a:bodyPr/>
          <a:p>
            <a:endParaRPr lang="zh-CN" altLang="en-US"/>
          </a:p>
        </p:txBody>
      </p:sp>
      <p:sp>
        <p:nvSpPr>
          <p:cNvPr id="15372" name="文本框 13"/>
          <p:cNvSpPr txBox="1"/>
          <p:nvPr/>
        </p:nvSpPr>
        <p:spPr>
          <a:xfrm>
            <a:off x="8531225" y="3292475"/>
            <a:ext cx="3618865" cy="1476375"/>
          </a:xfrm>
          <a:prstGeom prst="rect">
            <a:avLst/>
          </a:prstGeom>
          <a:noFill/>
          <a:ln w="9525">
            <a:noFill/>
          </a:ln>
        </p:spPr>
        <p:txBody>
          <a:bodyPr wrap="square" lIns="0" rIns="0">
            <a:spAutoFit/>
          </a:bodyPr>
          <a:p>
            <a:pPr eaLnBrk="1" hangingPunct="1">
              <a:lnSpc>
                <a:spcPct val="100000"/>
              </a:lnSpc>
              <a:spcAft>
                <a:spcPts val="600"/>
              </a:spcAft>
            </a:pPr>
            <a:r>
              <a:rPr lang="zh-CN" altLang="en-US" sz="1800" dirty="0">
                <a:solidFill>
                  <a:srgbClr val="404040"/>
                </a:solidFill>
                <a:latin typeface="微软雅黑" panose="020B0503020204020204" pitchFamily="34" charset="-122"/>
              </a:rPr>
              <a:t>1783年，拉格朗日的故乡建立了"都灵科学院"，他被任命为名誉院长。期间还参与发过统一度量衡工作，制定了被世界公认的长度、面积、体积、质量的单位。</a:t>
            </a:r>
            <a:endParaRPr lang="zh-CN" altLang="en-US" sz="1800" dirty="0">
              <a:solidFill>
                <a:srgbClr val="404040"/>
              </a:solidFill>
              <a:latin typeface="微软雅黑" panose="020B0503020204020204" pitchFamily="34" charset="-122"/>
            </a:endParaRPr>
          </a:p>
        </p:txBody>
      </p:sp>
      <p:sp>
        <p:nvSpPr>
          <p:cNvPr id="15376" name="文本框 17"/>
          <p:cNvSpPr txBox="1"/>
          <p:nvPr/>
        </p:nvSpPr>
        <p:spPr>
          <a:xfrm>
            <a:off x="474980" y="4411980"/>
            <a:ext cx="3771265" cy="922020"/>
          </a:xfrm>
          <a:prstGeom prst="rect">
            <a:avLst/>
          </a:prstGeom>
          <a:noFill/>
          <a:ln w="9525">
            <a:noFill/>
          </a:ln>
        </p:spPr>
        <p:txBody>
          <a:bodyPr wrap="square" lIns="0" rIns="0">
            <a:spAutoFit/>
          </a:bodyPr>
          <a:p>
            <a:pPr eaLnBrk="1" hangingPunct="1">
              <a:lnSpc>
                <a:spcPct val="100000"/>
              </a:lnSpc>
              <a:spcAft>
                <a:spcPts val="600"/>
              </a:spcAft>
            </a:pPr>
            <a:r>
              <a:rPr lang="zh-CN" altLang="en-US" sz="1800" dirty="0">
                <a:solidFill>
                  <a:srgbClr val="404040"/>
                </a:solidFill>
                <a:latin typeface="微软雅黑" panose="020B0503020204020204" pitchFamily="34" charset="-122"/>
              </a:rPr>
              <a:t>1791年，拉格朗日被选为英国皇家学会会员，又先后在巴黎高等师范学院和巴黎综合工科学校任数学教授。</a:t>
            </a:r>
            <a:endParaRPr lang="zh-CN" altLang="en-US" sz="1800" dirty="0">
              <a:solidFill>
                <a:srgbClr val="404040"/>
              </a:solidFill>
              <a:latin typeface="微软雅黑" panose="020B0503020204020204" pitchFamily="34" charset="-122"/>
            </a:endParaRPr>
          </a:p>
        </p:txBody>
      </p:sp>
      <p:sp>
        <p:nvSpPr>
          <p:cNvPr id="2" name="文本框 1"/>
          <p:cNvSpPr txBox="1"/>
          <p:nvPr/>
        </p:nvSpPr>
        <p:spPr>
          <a:xfrm>
            <a:off x="7639050" y="1056640"/>
            <a:ext cx="4138295" cy="1753235"/>
          </a:xfrm>
          <a:prstGeom prst="rect">
            <a:avLst/>
          </a:prstGeom>
          <a:noFill/>
        </p:spPr>
        <p:txBody>
          <a:bodyPr wrap="square" rtlCol="0">
            <a:spAutoFit/>
          </a:bodyPr>
          <a:p>
            <a:r>
              <a:rPr lang="zh-CN" altLang="en-US" sz="1800"/>
              <a:t>19岁时第一篇论文“极大和极小的方法研究”，发展了欧拉所开创的变分法，为变分法奠定了理论基础。变分法的创立，使拉格朗日在都灵声名大振，并使他在19岁时就当上了都灵皇家炮兵学校的教授</a:t>
            </a:r>
            <a:endParaRPr lang="zh-CN" altLang="en-US" sz="1800"/>
          </a:p>
        </p:txBody>
      </p:sp>
      <p:sp>
        <p:nvSpPr>
          <p:cNvPr id="11" name="文本框 10"/>
          <p:cNvSpPr txBox="1"/>
          <p:nvPr/>
        </p:nvSpPr>
        <p:spPr>
          <a:xfrm>
            <a:off x="474980" y="2968625"/>
            <a:ext cx="4156075" cy="645160"/>
          </a:xfrm>
          <a:prstGeom prst="rect">
            <a:avLst/>
          </a:prstGeom>
          <a:noFill/>
        </p:spPr>
        <p:txBody>
          <a:bodyPr wrap="square" rtlCol="0">
            <a:spAutoFit/>
          </a:bodyPr>
          <a:p>
            <a:r>
              <a:rPr lang="zh-CN" altLang="en-US" sz="1800">
                <a:latin typeface="+mn-ea"/>
                <a:ea typeface="+mn-ea"/>
                <a:cs typeface="+mn-ea"/>
              </a:rPr>
              <a:t>1756年，受欧拉的举荐，拉格朗日被任命为普鲁士科学院通讯院士。</a:t>
            </a:r>
            <a:endParaRPr lang="zh-CN" altLang="en-US" sz="1800">
              <a:latin typeface="+mn-ea"/>
              <a:ea typeface="+mn-ea"/>
              <a:cs typeface="+mn-ea"/>
            </a:endParaRPr>
          </a:p>
        </p:txBody>
      </p:sp>
      <p:sp>
        <p:nvSpPr>
          <p:cNvPr id="12" name="文本框 13"/>
          <p:cNvSpPr txBox="1"/>
          <p:nvPr/>
        </p:nvSpPr>
        <p:spPr>
          <a:xfrm>
            <a:off x="7772400" y="5064760"/>
            <a:ext cx="3141345" cy="1198880"/>
          </a:xfrm>
          <a:prstGeom prst="rect">
            <a:avLst/>
          </a:prstGeom>
          <a:noFill/>
          <a:ln w="9525">
            <a:noFill/>
          </a:ln>
        </p:spPr>
        <p:txBody>
          <a:bodyPr wrap="square" lIns="0" rIns="0">
            <a:spAutoFit/>
          </a:bodyPr>
          <a:p>
            <a:pPr eaLnBrk="1" hangingPunct="1">
              <a:lnSpc>
                <a:spcPct val="100000"/>
              </a:lnSpc>
              <a:spcAft>
                <a:spcPts val="600"/>
              </a:spcAft>
            </a:pPr>
            <a:r>
              <a:rPr lang="zh-CN" altLang="en-US" sz="1800" dirty="0">
                <a:solidFill>
                  <a:srgbClr val="404040"/>
                </a:solidFill>
                <a:latin typeface="微软雅黑" panose="020B0503020204020204" pitchFamily="34" charset="-122"/>
              </a:rPr>
              <a:t>1795年建立了法国最高学术机构——法兰西研究院后，拉格朗日被选为科学院数理委员会主席。</a:t>
            </a:r>
            <a:endParaRPr lang="zh-CN" altLang="en-US" sz="1800" dirty="0">
              <a:solidFill>
                <a:srgbClr val="404040"/>
              </a:solidFill>
              <a:latin typeface="微软雅黑" panose="020B0503020204020204" pitchFamily="34" charset="-122"/>
            </a:endParaRPr>
          </a:p>
        </p:txBody>
      </p:sp>
      <p:sp>
        <p:nvSpPr>
          <p:cNvPr id="13" name="文本框 15"/>
          <p:cNvSpPr txBox="1"/>
          <p:nvPr/>
        </p:nvSpPr>
        <p:spPr>
          <a:xfrm>
            <a:off x="332105" y="871855"/>
            <a:ext cx="3915410" cy="1476375"/>
          </a:xfrm>
          <a:prstGeom prst="rect">
            <a:avLst/>
          </a:prstGeom>
          <a:noFill/>
          <a:ln w="9525">
            <a:noFill/>
          </a:ln>
        </p:spPr>
        <p:txBody>
          <a:bodyPr wrap="square" lIns="0" rIns="0">
            <a:spAutoFit/>
          </a:bodyPr>
          <a:p>
            <a:pPr eaLnBrk="1" hangingPunct="1">
              <a:lnSpc>
                <a:spcPct val="100000"/>
              </a:lnSpc>
              <a:spcAft>
                <a:spcPts val="600"/>
              </a:spcAft>
            </a:pPr>
            <a:r>
              <a:rPr lang="zh-CN" altLang="en-US" sz="1800" dirty="0">
                <a:solidFill>
                  <a:srgbClr val="404040"/>
                </a:solidFill>
                <a:latin typeface="微软雅黑" panose="020B0503020204020204" pitchFamily="34" charset="-122"/>
              </a:rPr>
              <a:t>17岁时，他读了英国天文学家哈雷的介绍牛顿微积分成就的短文《论分析方法的优点》后，感觉到“分析才是自己最热爱的学科”，从此他迷上了数学分析</a:t>
            </a:r>
            <a:endParaRPr lang="zh-CN" altLang="en-US" sz="1800" dirty="0">
              <a:solidFill>
                <a:srgbClr val="404040"/>
              </a:solidFill>
              <a:latin typeface="微软雅黑" panose="020B0503020204020204" pitchFamily="34" charset="-122"/>
            </a:endParaRPr>
          </a:p>
        </p:txBody>
      </p:sp>
      <p:sp>
        <p:nvSpPr>
          <p:cNvPr id="4" name="文本框 3"/>
          <p:cNvSpPr txBox="1"/>
          <p:nvPr/>
        </p:nvSpPr>
        <p:spPr>
          <a:xfrm>
            <a:off x="260350" y="6388735"/>
            <a:ext cx="11889740" cy="368300"/>
          </a:xfrm>
          <a:prstGeom prst="rect">
            <a:avLst/>
          </a:prstGeom>
          <a:noFill/>
        </p:spPr>
        <p:txBody>
          <a:bodyPr wrap="square" rtlCol="0">
            <a:spAutoFit/>
          </a:bodyPr>
          <a:p>
            <a:r>
              <a:rPr lang="zh-CN" altLang="en-US"/>
              <a:t>1813年4月3日，拿破仑授予他帝国大十字勋章，但此时的拉格朗日已卧床不起，4月11日早晨，拉格朗日逝世。</a:t>
            </a:r>
            <a:endParaRPr lang="zh-CN" altLang="en-US"/>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1" nodeType="clickEffect">
                                  <p:stCondLst>
                                    <p:cond delay="0"/>
                                  </p:stCondLst>
                                  <p:childTnLst>
                                    <p:set>
                                      <p:cBhvr>
                                        <p:cTn id="6" dur="1000" fill="hold">
                                          <p:stCondLst>
                                            <p:cond delay="0"/>
                                          </p:stCondLst>
                                        </p:cTn>
                                        <p:tgtEl>
                                          <p:spTgt spid="13"/>
                                        </p:tgtEl>
                                        <p:attrNameLst>
                                          <p:attrName>style.visibility</p:attrName>
                                        </p:attrNameLst>
                                      </p:cBhvr>
                                      <p:to>
                                        <p:strVal val="visible"/>
                                      </p:to>
                                    </p:set>
                                    <p:animEffect transition="in" filter="diamond(in)">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amond(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5372"/>
                                        </p:tgtEl>
                                        <p:attrNameLst>
                                          <p:attrName>style.visibility</p:attrName>
                                        </p:attrNameLst>
                                      </p:cBhvr>
                                      <p:to>
                                        <p:strVal val="visible"/>
                                      </p:to>
                                    </p:set>
                                    <p:animEffect transition="in" filter="diamond(in)">
                                      <p:cBhvr>
                                        <p:cTn id="22" dur="2000"/>
                                        <p:tgtEl>
                                          <p:spTgt spid="15372"/>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5376"/>
                                        </p:tgtEl>
                                        <p:attrNameLst>
                                          <p:attrName>style.visibility</p:attrName>
                                        </p:attrNameLst>
                                      </p:cBhvr>
                                      <p:to>
                                        <p:strVal val="visible"/>
                                      </p:to>
                                    </p:set>
                                    <p:animEffect transition="in" filter="diamond(in)">
                                      <p:cBhvr>
                                        <p:cTn id="27" dur="2000"/>
                                        <p:tgtEl>
                                          <p:spTgt spid="1537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amond(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P spid="2" grpId="0"/>
      <p:bldP spid="11" grpId="0"/>
      <p:bldP spid="15372" grpId="0"/>
      <p:bldP spid="15376" grpId="0"/>
      <p:bldP spid="1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052378" y="-309562"/>
            <a:ext cx="1795463"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2</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57" name="文本框 6"/>
          <p:cNvSpPr txBox="1"/>
          <p:nvPr/>
        </p:nvSpPr>
        <p:spPr>
          <a:xfrm>
            <a:off x="3310625" y="4189413"/>
            <a:ext cx="5570756" cy="1015663"/>
          </a:xfrm>
          <a:prstGeom prst="rect">
            <a:avLst/>
          </a:prstGeom>
          <a:noFill/>
          <a:ln w="9525">
            <a:noFill/>
          </a:ln>
        </p:spPr>
        <p:txBody>
          <a:bodyPr wrap="none">
            <a:spAutoFit/>
          </a:bodyPr>
          <a:lstStyle/>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拉爷的主要成就</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2" nodeType="withEffect">
                                  <p:stCondLst>
                                    <p:cond delay="0"/>
                                  </p:stCondLst>
                                  <p:iterate type="lt">
                                    <p:tmPct val="10000"/>
                                  </p:iterate>
                                  <p:childTnLst>
                                    <p:animScale>
                                      <p:cBhvr>
                                        <p:cTn id="6" dur="187" fill="hold">
                                          <p:stCondLst>
                                            <p:cond delay="0"/>
                                          </p:stCondLst>
                                        </p:cTn>
                                        <p:tgtEl>
                                          <p:spTgt spid="23557"/>
                                        </p:tgtEl>
                                      </p:cBhvr>
                                      <p:from x="100000" y="100000"/>
                                      <p:to x="140000" y="60000"/>
                                    </p:animScale>
                                    <p:animScale>
                                      <p:cBhvr>
                                        <p:cTn id="7" dur="62" fill="hold">
                                          <p:stCondLst>
                                            <p:cond delay="187"/>
                                          </p:stCondLst>
                                        </p:cTn>
                                        <p:tgtEl>
                                          <p:spTgt spid="23557"/>
                                        </p:tgtEl>
                                      </p:cBhvr>
                                      <p:from x="140000" y="60000"/>
                                      <p:to x="80000" y="120000"/>
                                    </p:animScale>
                                    <p:animScale>
                                      <p:cBhvr>
                                        <p:cTn id="8" dur="187" fill="hold">
                                          <p:stCondLst>
                                            <p:cond delay="250"/>
                                          </p:stCondLst>
                                        </p:cTn>
                                        <p:tgtEl>
                                          <p:spTgt spid="23557"/>
                                        </p:tgtEl>
                                      </p:cBhvr>
                                      <p:from x="80000" y="120000"/>
                                      <p:to x="120000" y="80000"/>
                                    </p:animScale>
                                    <p:animScale>
                                      <p:cBhvr>
                                        <p:cTn id="9" dur="187" fill="hold">
                                          <p:stCondLst>
                                            <p:cond delay="438"/>
                                          </p:stCondLst>
                                        </p:cTn>
                                        <p:tgtEl>
                                          <p:spTgt spid="23557"/>
                                        </p:tgtEl>
                                      </p:cBhvr>
                                      <p:from x="120000" y="80000"/>
                                      <p:to x="90000" y="110000"/>
                                    </p:animScale>
                                    <p:animScale>
                                      <p:cBhvr>
                                        <p:cTn id="10" dur="187" fill="hold">
                                          <p:stCondLst>
                                            <p:cond delay="625"/>
                                          </p:stCondLst>
                                        </p:cTn>
                                        <p:tgtEl>
                                          <p:spTgt spid="23557"/>
                                        </p:tgtEl>
                                      </p:cBhvr>
                                      <p:from x="90000" y="110000"/>
                                      <p:to x="105000" y="95000"/>
                                    </p:animScale>
                                    <p:animScale>
                                      <p:cBhvr>
                                        <p:cTn id="11" dur="187" fill="hold">
                                          <p:stCondLst>
                                            <p:cond delay="813"/>
                                          </p:stCondLst>
                                        </p:cTn>
                                        <p:tgtEl>
                                          <p:spTgt spid="23557"/>
                                        </p:tgtEl>
                                      </p:cBhvr>
                                      <p:from x="105000" y="95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7" grpId="1"/>
      <p:bldP spid="23557"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800876">
            <a:off x="6346825" y="2743200"/>
            <a:ext cx="1525588" cy="2090738"/>
          </a:xfrm>
          <a:custGeom>
            <a:avLst/>
            <a:gdLst>
              <a:gd name="connsiteX0" fmla="*/ 763176 w 1526352"/>
              <a:gd name="connsiteY0" fmla="*/ 0 h 2090829"/>
              <a:gd name="connsiteX1" fmla="*/ 1526352 w 1526352"/>
              <a:gd name="connsiteY1" fmla="*/ 763176 h 2090829"/>
              <a:gd name="connsiteX2" fmla="*/ 1209344 w 1526352"/>
              <a:gd name="connsiteY2" fmla="*/ 763176 h 2090829"/>
              <a:gd name="connsiteX3" fmla="*/ 1084758 w 1526352"/>
              <a:gd name="connsiteY3" fmla="*/ 1838770 h 2090829"/>
              <a:gd name="connsiteX4" fmla="*/ 881171 w 1526352"/>
              <a:gd name="connsiteY4" fmla="*/ 1906754 h 2090829"/>
              <a:gd name="connsiteX5" fmla="*/ 626719 w 1526352"/>
              <a:gd name="connsiteY5" fmla="*/ 2016597 h 2090829"/>
              <a:gd name="connsiteX6" fmla="*/ 486169 w 1526352"/>
              <a:gd name="connsiteY6" fmla="*/ 2090829 h 2090829"/>
              <a:gd name="connsiteX7" fmla="*/ 317008 w 1526352"/>
              <a:gd name="connsiteY7" fmla="*/ 763176 h 2090829"/>
              <a:gd name="connsiteX8" fmla="*/ 0 w 1526352"/>
              <a:gd name="connsiteY8" fmla="*/ 763176 h 20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352" h="2090829">
                <a:moveTo>
                  <a:pt x="763176" y="0"/>
                </a:moveTo>
                <a:lnTo>
                  <a:pt x="1526352" y="763176"/>
                </a:lnTo>
                <a:lnTo>
                  <a:pt x="1209344" y="763176"/>
                </a:lnTo>
                <a:lnTo>
                  <a:pt x="1084758" y="1838770"/>
                </a:lnTo>
                <a:lnTo>
                  <a:pt x="881171" y="1906754"/>
                </a:lnTo>
                <a:cubicBezTo>
                  <a:pt x="798224" y="1938540"/>
                  <a:pt x="713061" y="1975211"/>
                  <a:pt x="626719" y="2016597"/>
                </a:cubicBezTo>
                <a:lnTo>
                  <a:pt x="486169" y="2090829"/>
                </a:lnTo>
                <a:lnTo>
                  <a:pt x="317008" y="763176"/>
                </a:lnTo>
                <a:lnTo>
                  <a:pt x="0" y="7631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任意多边形 2"/>
          <p:cNvSpPr/>
          <p:nvPr/>
        </p:nvSpPr>
        <p:spPr>
          <a:xfrm>
            <a:off x="5022850" y="1430338"/>
            <a:ext cx="2243138" cy="3151188"/>
          </a:xfrm>
          <a:custGeom>
            <a:avLst/>
            <a:gdLst>
              <a:gd name="connsiteX0" fmla="*/ 1121434 w 2242868"/>
              <a:gd name="connsiteY0" fmla="*/ 0 h 3149686"/>
              <a:gd name="connsiteX1" fmla="*/ 2242868 w 2242868"/>
              <a:gd name="connsiteY1" fmla="*/ 1121434 h 3149686"/>
              <a:gd name="connsiteX2" fmla="*/ 1777047 w 2242868"/>
              <a:gd name="connsiteY2" fmla="*/ 1121434 h 3149686"/>
              <a:gd name="connsiteX3" fmla="*/ 1543567 w 2242868"/>
              <a:gd name="connsiteY3" fmla="*/ 3137144 h 3149686"/>
              <a:gd name="connsiteX4" fmla="*/ 1483120 w 2242868"/>
              <a:gd name="connsiteY4" fmla="*/ 3130080 h 3149686"/>
              <a:gd name="connsiteX5" fmla="*/ 1187571 w 2242868"/>
              <a:gd name="connsiteY5" fmla="*/ 3118863 h 3149686"/>
              <a:gd name="connsiteX6" fmla="*/ 892022 w 2242868"/>
              <a:gd name="connsiteY6" fmla="*/ 3130080 h 3149686"/>
              <a:gd name="connsiteX7" fmla="*/ 724247 w 2242868"/>
              <a:gd name="connsiteY7" fmla="*/ 3149686 h 3149686"/>
              <a:gd name="connsiteX8" fmla="*/ 465821 w 2242868"/>
              <a:gd name="connsiteY8" fmla="*/ 1121434 h 3149686"/>
              <a:gd name="connsiteX9" fmla="*/ 0 w 2242868"/>
              <a:gd name="connsiteY9" fmla="*/ 1121434 h 314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868" h="3149686">
                <a:moveTo>
                  <a:pt x="1121434" y="0"/>
                </a:moveTo>
                <a:lnTo>
                  <a:pt x="2242868" y="1121434"/>
                </a:lnTo>
                <a:lnTo>
                  <a:pt x="1777047" y="1121434"/>
                </a:lnTo>
                <a:lnTo>
                  <a:pt x="1543567" y="3137144"/>
                </a:lnTo>
                <a:lnTo>
                  <a:pt x="1483120" y="3130080"/>
                </a:lnTo>
                <a:cubicBezTo>
                  <a:pt x="1387655" y="3122725"/>
                  <a:pt x="1288811" y="3118863"/>
                  <a:pt x="1187571" y="3118863"/>
                </a:cubicBezTo>
                <a:cubicBezTo>
                  <a:pt x="1086331" y="3118863"/>
                  <a:pt x="987487" y="3122725"/>
                  <a:pt x="892022" y="3130080"/>
                </a:cubicBezTo>
                <a:lnTo>
                  <a:pt x="724247" y="3149686"/>
                </a:lnTo>
                <a:lnTo>
                  <a:pt x="465821" y="1121434"/>
                </a:lnTo>
                <a:lnTo>
                  <a:pt x="0" y="11214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任意多边形 3"/>
          <p:cNvSpPr/>
          <p:nvPr/>
        </p:nvSpPr>
        <p:spPr>
          <a:xfrm rot="19775508">
            <a:off x="4238625" y="2647950"/>
            <a:ext cx="1658938" cy="2230438"/>
          </a:xfrm>
          <a:custGeom>
            <a:avLst/>
            <a:gdLst>
              <a:gd name="connsiteX0" fmla="*/ 829378 w 1658756"/>
              <a:gd name="connsiteY0" fmla="*/ 0 h 2229929"/>
              <a:gd name="connsiteX1" fmla="*/ 1658756 w 1658756"/>
              <a:gd name="connsiteY1" fmla="*/ 829378 h 2229929"/>
              <a:gd name="connsiteX2" fmla="*/ 1314249 w 1658756"/>
              <a:gd name="connsiteY2" fmla="*/ 829378 h 2229929"/>
              <a:gd name="connsiteX3" fmla="*/ 1152023 w 1658756"/>
              <a:gd name="connsiteY3" fmla="*/ 2229929 h 2229929"/>
              <a:gd name="connsiteX4" fmla="*/ 902202 w 1658756"/>
              <a:gd name="connsiteY4" fmla="*/ 2120043 h 2229929"/>
              <a:gd name="connsiteX5" fmla="*/ 548147 w 1658756"/>
              <a:gd name="connsiteY5" fmla="*/ 2008125 h 2229929"/>
              <a:gd name="connsiteX6" fmla="*/ 493270 w 1658756"/>
              <a:gd name="connsiteY6" fmla="*/ 1996941 h 2229929"/>
              <a:gd name="connsiteX7" fmla="*/ 344507 w 1658756"/>
              <a:gd name="connsiteY7" fmla="*/ 829378 h 2229929"/>
              <a:gd name="connsiteX8" fmla="*/ 0 w 1658756"/>
              <a:gd name="connsiteY8" fmla="*/ 829378 h 22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756" h="2229929">
                <a:moveTo>
                  <a:pt x="829378" y="0"/>
                </a:moveTo>
                <a:lnTo>
                  <a:pt x="1658756" y="829378"/>
                </a:lnTo>
                <a:lnTo>
                  <a:pt x="1314249" y="829378"/>
                </a:lnTo>
                <a:lnTo>
                  <a:pt x="1152023" y="2229929"/>
                </a:lnTo>
                <a:lnTo>
                  <a:pt x="902202" y="2120043"/>
                </a:lnTo>
                <a:cubicBezTo>
                  <a:pt x="778111" y="2071511"/>
                  <a:pt x="658928" y="2034004"/>
                  <a:pt x="548147" y="2008125"/>
                </a:cubicBezTo>
                <a:lnTo>
                  <a:pt x="493270" y="1996941"/>
                </a:lnTo>
                <a:lnTo>
                  <a:pt x="344507" y="829378"/>
                </a:lnTo>
                <a:lnTo>
                  <a:pt x="0" y="8293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5"/>
          <p:cNvSpPr/>
          <p:nvPr/>
        </p:nvSpPr>
        <p:spPr>
          <a:xfrm>
            <a:off x="3860800" y="4494213"/>
            <a:ext cx="4699000" cy="704850"/>
          </a:xfrm>
          <a:custGeom>
            <a:avLst/>
            <a:gdLst>
              <a:gd name="connsiteX0" fmla="*/ 0 w 4658264"/>
              <a:gd name="connsiteY0" fmla="*/ 0 h 802255"/>
              <a:gd name="connsiteX1" fmla="*/ 4658264 w 4658264"/>
              <a:gd name="connsiteY1" fmla="*/ 0 h 802255"/>
              <a:gd name="connsiteX2" fmla="*/ 4658264 w 4658264"/>
              <a:gd name="connsiteY2" fmla="*/ 802255 h 802255"/>
              <a:gd name="connsiteX3" fmla="*/ 0 w 4658264"/>
              <a:gd name="connsiteY3" fmla="*/ 802255 h 802255"/>
              <a:gd name="connsiteX4" fmla="*/ 0 w 4658264"/>
              <a:gd name="connsiteY4" fmla="*/ 0 h 802255"/>
              <a:gd name="connsiteX0-1" fmla="*/ 0 w 4658264"/>
              <a:gd name="connsiteY0-2" fmla="*/ 802255 h 802255"/>
              <a:gd name="connsiteX1-3" fmla="*/ 4658264 w 4658264"/>
              <a:gd name="connsiteY1-4" fmla="*/ 0 h 802255"/>
              <a:gd name="connsiteX2-5" fmla="*/ 4658264 w 4658264"/>
              <a:gd name="connsiteY2-6" fmla="*/ 802255 h 802255"/>
              <a:gd name="connsiteX3-7" fmla="*/ 0 w 4658264"/>
              <a:gd name="connsiteY3-8" fmla="*/ 802255 h 802255"/>
              <a:gd name="connsiteX0-9" fmla="*/ 0 w 4658264"/>
              <a:gd name="connsiteY0-10" fmla="*/ 646979 h 646979"/>
              <a:gd name="connsiteX1-11" fmla="*/ 2355011 w 4658264"/>
              <a:gd name="connsiteY1-12" fmla="*/ 0 h 646979"/>
              <a:gd name="connsiteX2-13" fmla="*/ 4658264 w 4658264"/>
              <a:gd name="connsiteY2-14" fmla="*/ 646979 h 646979"/>
              <a:gd name="connsiteX3-15" fmla="*/ 0 w 4658264"/>
              <a:gd name="connsiteY3-16" fmla="*/ 646979 h 646979"/>
              <a:gd name="connsiteX0-17" fmla="*/ 0 w 4658264"/>
              <a:gd name="connsiteY0-18" fmla="*/ 638353 h 638353"/>
              <a:gd name="connsiteX1-19" fmla="*/ 2329131 w 4658264"/>
              <a:gd name="connsiteY1-20" fmla="*/ 0 h 638353"/>
              <a:gd name="connsiteX2-21" fmla="*/ 4658264 w 4658264"/>
              <a:gd name="connsiteY2-22" fmla="*/ 638353 h 638353"/>
              <a:gd name="connsiteX3-23" fmla="*/ 0 w 4658264"/>
              <a:gd name="connsiteY3-24" fmla="*/ 638353 h 638353"/>
              <a:gd name="connsiteX0-25" fmla="*/ 0 w 4658264"/>
              <a:gd name="connsiteY0-26" fmla="*/ 638575 h 638575"/>
              <a:gd name="connsiteX1-27" fmla="*/ 2329131 w 4658264"/>
              <a:gd name="connsiteY1-28" fmla="*/ 222 h 638575"/>
              <a:gd name="connsiteX2-29" fmla="*/ 4658264 w 4658264"/>
              <a:gd name="connsiteY2-30" fmla="*/ 638575 h 638575"/>
              <a:gd name="connsiteX3-31" fmla="*/ 0 w 4658264"/>
              <a:gd name="connsiteY3-32" fmla="*/ 638575 h 638575"/>
              <a:gd name="connsiteX0-33" fmla="*/ 50762 w 4759788"/>
              <a:gd name="connsiteY0-34" fmla="*/ 638353 h 638353"/>
              <a:gd name="connsiteX1-35" fmla="*/ 2379893 w 4759788"/>
              <a:gd name="connsiteY1-36" fmla="*/ 0 h 638353"/>
              <a:gd name="connsiteX2-37" fmla="*/ 4709026 w 4759788"/>
              <a:gd name="connsiteY2-38" fmla="*/ 638353 h 638353"/>
              <a:gd name="connsiteX3-39" fmla="*/ 50762 w 4759788"/>
              <a:gd name="connsiteY3-40" fmla="*/ 638353 h 638353"/>
              <a:gd name="connsiteX0-41" fmla="*/ 51141 w 4760546"/>
              <a:gd name="connsiteY0-42" fmla="*/ 638353 h 638353"/>
              <a:gd name="connsiteX1-43" fmla="*/ 2380272 w 4760546"/>
              <a:gd name="connsiteY1-44" fmla="*/ 0 h 638353"/>
              <a:gd name="connsiteX2-45" fmla="*/ 4709405 w 4760546"/>
              <a:gd name="connsiteY2-46" fmla="*/ 638353 h 638353"/>
              <a:gd name="connsiteX3-47" fmla="*/ 51141 w 4760546"/>
              <a:gd name="connsiteY3-48" fmla="*/ 638353 h 638353"/>
              <a:gd name="connsiteX0-49" fmla="*/ 0 w 4709405"/>
              <a:gd name="connsiteY0-50" fmla="*/ 638353 h 638353"/>
              <a:gd name="connsiteX1-51" fmla="*/ 2329131 w 4709405"/>
              <a:gd name="connsiteY1-52" fmla="*/ 0 h 638353"/>
              <a:gd name="connsiteX2-53" fmla="*/ 4658264 w 4709405"/>
              <a:gd name="connsiteY2-54" fmla="*/ 638353 h 638353"/>
              <a:gd name="connsiteX3-55" fmla="*/ 0 w 4709405"/>
              <a:gd name="connsiteY3-56" fmla="*/ 638353 h 638353"/>
              <a:gd name="connsiteX0-57" fmla="*/ 0 w 4709405"/>
              <a:gd name="connsiteY0-58" fmla="*/ 638353 h 638353"/>
              <a:gd name="connsiteX1-59" fmla="*/ 2329131 w 4709405"/>
              <a:gd name="connsiteY1-60" fmla="*/ 0 h 638353"/>
              <a:gd name="connsiteX2-61" fmla="*/ 4658264 w 4709405"/>
              <a:gd name="connsiteY2-62" fmla="*/ 638353 h 638353"/>
              <a:gd name="connsiteX3-63" fmla="*/ 0 w 4709405"/>
              <a:gd name="connsiteY3-64" fmla="*/ 638353 h 638353"/>
              <a:gd name="connsiteX0-65" fmla="*/ 0 w 4658264"/>
              <a:gd name="connsiteY0-66" fmla="*/ 638353 h 638353"/>
              <a:gd name="connsiteX1-67" fmla="*/ 2329131 w 4658264"/>
              <a:gd name="connsiteY1-68" fmla="*/ 0 h 638353"/>
              <a:gd name="connsiteX2-69" fmla="*/ 4658264 w 4658264"/>
              <a:gd name="connsiteY2-70" fmla="*/ 638353 h 638353"/>
              <a:gd name="connsiteX3-71" fmla="*/ 0 w 4658264"/>
              <a:gd name="connsiteY3-72" fmla="*/ 638353 h 638353"/>
              <a:gd name="connsiteX0-73" fmla="*/ 0 w 4658264"/>
              <a:gd name="connsiteY0-74" fmla="*/ 638353 h 638353"/>
              <a:gd name="connsiteX1-75" fmla="*/ 2329131 w 4658264"/>
              <a:gd name="connsiteY1-76" fmla="*/ 0 h 638353"/>
              <a:gd name="connsiteX2-77" fmla="*/ 4658264 w 4658264"/>
              <a:gd name="connsiteY2-78" fmla="*/ 638353 h 638353"/>
              <a:gd name="connsiteX3-79" fmla="*/ 0 w 4658264"/>
              <a:gd name="connsiteY3-80" fmla="*/ 638353 h 638353"/>
              <a:gd name="connsiteX0-81" fmla="*/ 0 w 4658264"/>
              <a:gd name="connsiteY0-82" fmla="*/ 638353 h 638353"/>
              <a:gd name="connsiteX1-83" fmla="*/ 2329131 w 4658264"/>
              <a:gd name="connsiteY1-84" fmla="*/ 0 h 638353"/>
              <a:gd name="connsiteX2-85" fmla="*/ 4658264 w 4658264"/>
              <a:gd name="connsiteY2-86" fmla="*/ 638353 h 638353"/>
              <a:gd name="connsiteX3-87" fmla="*/ 0 w 4658264"/>
              <a:gd name="connsiteY3-88" fmla="*/ 638353 h 638353"/>
              <a:gd name="connsiteX0-89" fmla="*/ 0 w 4658264"/>
              <a:gd name="connsiteY0-90" fmla="*/ 638353 h 638353"/>
              <a:gd name="connsiteX1-91" fmla="*/ 2329131 w 4658264"/>
              <a:gd name="connsiteY1-92" fmla="*/ 0 h 638353"/>
              <a:gd name="connsiteX2-93" fmla="*/ 4658264 w 4658264"/>
              <a:gd name="connsiteY2-94" fmla="*/ 638353 h 638353"/>
              <a:gd name="connsiteX3-95" fmla="*/ 0 w 4658264"/>
              <a:gd name="connsiteY3-96" fmla="*/ 638353 h 638353"/>
              <a:gd name="connsiteX0-97" fmla="*/ 0 w 4658264"/>
              <a:gd name="connsiteY0-98" fmla="*/ 638353 h 638353"/>
              <a:gd name="connsiteX1-99" fmla="*/ 2329131 w 4658264"/>
              <a:gd name="connsiteY1-100" fmla="*/ 0 h 638353"/>
              <a:gd name="connsiteX2-101" fmla="*/ 4658264 w 4658264"/>
              <a:gd name="connsiteY2-102" fmla="*/ 638353 h 638353"/>
              <a:gd name="connsiteX3-103" fmla="*/ 0 w 4658264"/>
              <a:gd name="connsiteY3-104" fmla="*/ 638353 h 638353"/>
              <a:gd name="connsiteX0-105" fmla="*/ 0 w 4658264"/>
              <a:gd name="connsiteY0-106" fmla="*/ 638353 h 638353"/>
              <a:gd name="connsiteX1-107" fmla="*/ 2329131 w 4658264"/>
              <a:gd name="connsiteY1-108" fmla="*/ 0 h 638353"/>
              <a:gd name="connsiteX2-109" fmla="*/ 4658264 w 4658264"/>
              <a:gd name="connsiteY2-110" fmla="*/ 638353 h 638353"/>
              <a:gd name="connsiteX3-111" fmla="*/ 0 w 4658264"/>
              <a:gd name="connsiteY3-112" fmla="*/ 638353 h 638353"/>
              <a:gd name="connsiteX0-113" fmla="*/ 0 w 4658299"/>
              <a:gd name="connsiteY0-114" fmla="*/ 638353 h 638353"/>
              <a:gd name="connsiteX1-115" fmla="*/ 2329131 w 4658299"/>
              <a:gd name="connsiteY1-116" fmla="*/ 0 h 638353"/>
              <a:gd name="connsiteX2-117" fmla="*/ 4658264 w 4658299"/>
              <a:gd name="connsiteY2-118" fmla="*/ 638353 h 638353"/>
              <a:gd name="connsiteX3-119" fmla="*/ 0 w 4658299"/>
              <a:gd name="connsiteY3-120" fmla="*/ 638353 h 638353"/>
              <a:gd name="connsiteX0-121" fmla="*/ 0 w 4658299"/>
              <a:gd name="connsiteY0-122" fmla="*/ 638353 h 638353"/>
              <a:gd name="connsiteX1-123" fmla="*/ 2329131 w 4658299"/>
              <a:gd name="connsiteY1-124" fmla="*/ 0 h 638353"/>
              <a:gd name="connsiteX2-125" fmla="*/ 4658264 w 4658299"/>
              <a:gd name="connsiteY2-126" fmla="*/ 638353 h 638353"/>
              <a:gd name="connsiteX3-127" fmla="*/ 0 w 4658299"/>
              <a:gd name="connsiteY3-128" fmla="*/ 638353 h 638353"/>
              <a:gd name="connsiteX0-129" fmla="*/ 0 w 4658299"/>
              <a:gd name="connsiteY0-130" fmla="*/ 638353 h 638353"/>
              <a:gd name="connsiteX1-131" fmla="*/ 2329131 w 4658299"/>
              <a:gd name="connsiteY1-132" fmla="*/ 0 h 638353"/>
              <a:gd name="connsiteX2-133" fmla="*/ 4658264 w 4658299"/>
              <a:gd name="connsiteY2-134" fmla="*/ 638353 h 638353"/>
              <a:gd name="connsiteX3-135" fmla="*/ 0 w 4658299"/>
              <a:gd name="connsiteY3-136" fmla="*/ 638353 h 638353"/>
              <a:gd name="connsiteX0-137" fmla="*/ 0 w 4658299"/>
              <a:gd name="connsiteY0-138" fmla="*/ 638353 h 638353"/>
              <a:gd name="connsiteX1-139" fmla="*/ 2329131 w 4658299"/>
              <a:gd name="connsiteY1-140" fmla="*/ 0 h 638353"/>
              <a:gd name="connsiteX2-141" fmla="*/ 4658264 w 4658299"/>
              <a:gd name="connsiteY2-142" fmla="*/ 638353 h 638353"/>
              <a:gd name="connsiteX3-143" fmla="*/ 0 w 4658299"/>
              <a:gd name="connsiteY3-144" fmla="*/ 638353 h 638353"/>
              <a:gd name="connsiteX0-145" fmla="*/ 0 w 4658299"/>
              <a:gd name="connsiteY0-146" fmla="*/ 638353 h 638353"/>
              <a:gd name="connsiteX1-147" fmla="*/ 2329131 w 4658299"/>
              <a:gd name="connsiteY1-148" fmla="*/ 0 h 638353"/>
              <a:gd name="connsiteX2-149" fmla="*/ 4658264 w 4658299"/>
              <a:gd name="connsiteY2-150" fmla="*/ 638353 h 638353"/>
              <a:gd name="connsiteX3-151" fmla="*/ 0 w 4658299"/>
              <a:gd name="connsiteY3-152" fmla="*/ 638353 h 638353"/>
              <a:gd name="connsiteX0-153" fmla="*/ 0 w 4658299"/>
              <a:gd name="connsiteY0-154" fmla="*/ 638353 h 638353"/>
              <a:gd name="connsiteX1-155" fmla="*/ 2329131 w 4658299"/>
              <a:gd name="connsiteY1-156" fmla="*/ 0 h 638353"/>
              <a:gd name="connsiteX2-157" fmla="*/ 4658264 w 4658299"/>
              <a:gd name="connsiteY2-158" fmla="*/ 638353 h 638353"/>
              <a:gd name="connsiteX3-159" fmla="*/ 0 w 4658299"/>
              <a:gd name="connsiteY3-160" fmla="*/ 638353 h 638353"/>
              <a:gd name="connsiteX0-161" fmla="*/ 0 w 4658300"/>
              <a:gd name="connsiteY0-162" fmla="*/ 638353 h 638353"/>
              <a:gd name="connsiteX1-163" fmla="*/ 2329131 w 4658300"/>
              <a:gd name="connsiteY1-164" fmla="*/ 0 h 638353"/>
              <a:gd name="connsiteX2-165" fmla="*/ 4658264 w 4658300"/>
              <a:gd name="connsiteY2-166" fmla="*/ 638353 h 638353"/>
              <a:gd name="connsiteX3-167" fmla="*/ 0 w 4658300"/>
              <a:gd name="connsiteY3-168" fmla="*/ 638353 h 638353"/>
              <a:gd name="connsiteX0-169" fmla="*/ 0 w 4658264"/>
              <a:gd name="connsiteY0-170" fmla="*/ 638353 h 638353"/>
              <a:gd name="connsiteX1-171" fmla="*/ 2329131 w 4658264"/>
              <a:gd name="connsiteY1-172" fmla="*/ 0 h 638353"/>
              <a:gd name="connsiteX2-173" fmla="*/ 4658264 w 4658264"/>
              <a:gd name="connsiteY2-174" fmla="*/ 638353 h 638353"/>
              <a:gd name="connsiteX3-175" fmla="*/ 0 w 4658264"/>
              <a:gd name="connsiteY3-176" fmla="*/ 638353 h 638353"/>
              <a:gd name="connsiteX0-177" fmla="*/ 0 w 4658264"/>
              <a:gd name="connsiteY0-178" fmla="*/ 638353 h 638353"/>
              <a:gd name="connsiteX1-179" fmla="*/ 2329131 w 4658264"/>
              <a:gd name="connsiteY1-180" fmla="*/ 0 h 638353"/>
              <a:gd name="connsiteX2-181" fmla="*/ 4658264 w 4658264"/>
              <a:gd name="connsiteY2-182" fmla="*/ 638353 h 638353"/>
              <a:gd name="connsiteX3-183" fmla="*/ 0 w 4658264"/>
              <a:gd name="connsiteY3-184" fmla="*/ 638353 h 638353"/>
              <a:gd name="connsiteX0-185" fmla="*/ 0 w 4658264"/>
              <a:gd name="connsiteY0-186" fmla="*/ 638353 h 638353"/>
              <a:gd name="connsiteX1-187" fmla="*/ 2329131 w 4658264"/>
              <a:gd name="connsiteY1-188" fmla="*/ 0 h 638353"/>
              <a:gd name="connsiteX2-189" fmla="*/ 4658264 w 4658264"/>
              <a:gd name="connsiteY2-190" fmla="*/ 638353 h 638353"/>
              <a:gd name="connsiteX3-191" fmla="*/ 0 w 4658264"/>
              <a:gd name="connsiteY3-192" fmla="*/ 638353 h 638353"/>
              <a:gd name="connsiteX0-193" fmla="*/ 0 w 4658264"/>
              <a:gd name="connsiteY0-194" fmla="*/ 638353 h 638353"/>
              <a:gd name="connsiteX1-195" fmla="*/ 2329131 w 4658264"/>
              <a:gd name="connsiteY1-196" fmla="*/ 0 h 638353"/>
              <a:gd name="connsiteX2-197" fmla="*/ 4658264 w 4658264"/>
              <a:gd name="connsiteY2-198" fmla="*/ 638353 h 638353"/>
              <a:gd name="connsiteX3-199" fmla="*/ 0 w 4658264"/>
              <a:gd name="connsiteY3-200" fmla="*/ 638353 h 638353"/>
              <a:gd name="connsiteX0-201" fmla="*/ 0 w 4658264"/>
              <a:gd name="connsiteY0-202" fmla="*/ 638353 h 638353"/>
              <a:gd name="connsiteX1-203" fmla="*/ 2329131 w 4658264"/>
              <a:gd name="connsiteY1-204" fmla="*/ 0 h 638353"/>
              <a:gd name="connsiteX2-205" fmla="*/ 4658264 w 4658264"/>
              <a:gd name="connsiteY2-206" fmla="*/ 638353 h 638353"/>
              <a:gd name="connsiteX3-207" fmla="*/ 0 w 4658264"/>
              <a:gd name="connsiteY3-208" fmla="*/ 638353 h 638353"/>
              <a:gd name="connsiteX0-209" fmla="*/ 0 w 4658264"/>
              <a:gd name="connsiteY0-210" fmla="*/ 638353 h 638353"/>
              <a:gd name="connsiteX1-211" fmla="*/ 2329131 w 4658264"/>
              <a:gd name="connsiteY1-212" fmla="*/ 0 h 638353"/>
              <a:gd name="connsiteX2-213" fmla="*/ 4658264 w 4658264"/>
              <a:gd name="connsiteY2-214" fmla="*/ 638353 h 638353"/>
              <a:gd name="connsiteX3-215" fmla="*/ 0 w 4658264"/>
              <a:gd name="connsiteY3-216" fmla="*/ 638353 h 638353"/>
              <a:gd name="connsiteX0-217" fmla="*/ 0 w 4658264"/>
              <a:gd name="connsiteY0-218" fmla="*/ 638353 h 638353"/>
              <a:gd name="connsiteX1-219" fmla="*/ 2329131 w 4658264"/>
              <a:gd name="connsiteY1-220" fmla="*/ 0 h 638353"/>
              <a:gd name="connsiteX2-221" fmla="*/ 4658264 w 4658264"/>
              <a:gd name="connsiteY2-222" fmla="*/ 638353 h 638353"/>
              <a:gd name="connsiteX3-223" fmla="*/ 0 w 4658264"/>
              <a:gd name="connsiteY3-224" fmla="*/ 638353 h 638353"/>
              <a:gd name="connsiteX0-225" fmla="*/ 0 w 4658264"/>
              <a:gd name="connsiteY0-226" fmla="*/ 638353 h 638353"/>
              <a:gd name="connsiteX1-227" fmla="*/ 2329131 w 4658264"/>
              <a:gd name="connsiteY1-228" fmla="*/ 0 h 638353"/>
              <a:gd name="connsiteX2-229" fmla="*/ 4658264 w 4658264"/>
              <a:gd name="connsiteY2-230" fmla="*/ 638353 h 638353"/>
              <a:gd name="connsiteX3-231" fmla="*/ 0 w 4658264"/>
              <a:gd name="connsiteY3-232" fmla="*/ 638353 h 638353"/>
              <a:gd name="connsiteX0-233" fmla="*/ 0 w 4658264"/>
              <a:gd name="connsiteY0-234" fmla="*/ 638353 h 638353"/>
              <a:gd name="connsiteX1-235" fmla="*/ 2329131 w 4658264"/>
              <a:gd name="connsiteY1-236" fmla="*/ 0 h 638353"/>
              <a:gd name="connsiteX2-237" fmla="*/ 4658264 w 4658264"/>
              <a:gd name="connsiteY2-238" fmla="*/ 638353 h 638353"/>
              <a:gd name="connsiteX3-239" fmla="*/ 0 w 4658264"/>
              <a:gd name="connsiteY3-240" fmla="*/ 638353 h 638353"/>
              <a:gd name="connsiteX0-241" fmla="*/ 0 w 4658264"/>
              <a:gd name="connsiteY0-242" fmla="*/ 638353 h 638353"/>
              <a:gd name="connsiteX1-243" fmla="*/ 2329131 w 4658264"/>
              <a:gd name="connsiteY1-244" fmla="*/ 0 h 638353"/>
              <a:gd name="connsiteX2-245" fmla="*/ 4658264 w 4658264"/>
              <a:gd name="connsiteY2-246" fmla="*/ 638353 h 638353"/>
              <a:gd name="connsiteX3-247" fmla="*/ 0 w 4658264"/>
              <a:gd name="connsiteY3-248" fmla="*/ 638353 h 638353"/>
              <a:gd name="connsiteX0-249" fmla="*/ 0 w 4658264"/>
              <a:gd name="connsiteY0-250" fmla="*/ 638353 h 638353"/>
              <a:gd name="connsiteX1-251" fmla="*/ 2329131 w 4658264"/>
              <a:gd name="connsiteY1-252" fmla="*/ 0 h 638353"/>
              <a:gd name="connsiteX2-253" fmla="*/ 4658264 w 4658264"/>
              <a:gd name="connsiteY2-254" fmla="*/ 638353 h 638353"/>
              <a:gd name="connsiteX3-255" fmla="*/ 0 w 4658264"/>
              <a:gd name="connsiteY3-256" fmla="*/ 638353 h 638353"/>
              <a:gd name="connsiteX0-257" fmla="*/ 0 w 4658264"/>
              <a:gd name="connsiteY0-258" fmla="*/ 638353 h 638353"/>
              <a:gd name="connsiteX1-259" fmla="*/ 2329131 w 4658264"/>
              <a:gd name="connsiteY1-260" fmla="*/ 0 h 638353"/>
              <a:gd name="connsiteX2-261" fmla="*/ 4658264 w 4658264"/>
              <a:gd name="connsiteY2-262" fmla="*/ 638353 h 638353"/>
              <a:gd name="connsiteX3-263" fmla="*/ 0 w 4658264"/>
              <a:gd name="connsiteY3-264" fmla="*/ 638353 h 638353"/>
              <a:gd name="connsiteX0-265" fmla="*/ 0 w 4658264"/>
              <a:gd name="connsiteY0-266" fmla="*/ 638353 h 638353"/>
              <a:gd name="connsiteX1-267" fmla="*/ 2329131 w 4658264"/>
              <a:gd name="connsiteY1-268" fmla="*/ 0 h 638353"/>
              <a:gd name="connsiteX2-269" fmla="*/ 4658264 w 4658264"/>
              <a:gd name="connsiteY2-270" fmla="*/ 638353 h 638353"/>
              <a:gd name="connsiteX3-271" fmla="*/ 0 w 4658264"/>
              <a:gd name="connsiteY3-272" fmla="*/ 638353 h 638353"/>
              <a:gd name="connsiteX0-273" fmla="*/ 0 w 4658264"/>
              <a:gd name="connsiteY0-274" fmla="*/ 638353 h 638353"/>
              <a:gd name="connsiteX1-275" fmla="*/ 2329131 w 4658264"/>
              <a:gd name="connsiteY1-276" fmla="*/ 0 h 638353"/>
              <a:gd name="connsiteX2-277" fmla="*/ 4658264 w 4658264"/>
              <a:gd name="connsiteY2-278" fmla="*/ 638353 h 638353"/>
              <a:gd name="connsiteX3-279" fmla="*/ 0 w 4658264"/>
              <a:gd name="connsiteY3-280" fmla="*/ 638353 h 638353"/>
              <a:gd name="connsiteX0-281" fmla="*/ 0 w 4658264"/>
              <a:gd name="connsiteY0-282" fmla="*/ 638353 h 638353"/>
              <a:gd name="connsiteX1-283" fmla="*/ 2329131 w 4658264"/>
              <a:gd name="connsiteY1-284" fmla="*/ 0 h 638353"/>
              <a:gd name="connsiteX2-285" fmla="*/ 4658264 w 4658264"/>
              <a:gd name="connsiteY2-286" fmla="*/ 638353 h 638353"/>
              <a:gd name="connsiteX3-287" fmla="*/ 0 w 4658264"/>
              <a:gd name="connsiteY3-288" fmla="*/ 638353 h 638353"/>
              <a:gd name="connsiteX0-289" fmla="*/ 0 w 4658264"/>
              <a:gd name="connsiteY0-290" fmla="*/ 638353 h 638353"/>
              <a:gd name="connsiteX1-291" fmla="*/ 2329131 w 4658264"/>
              <a:gd name="connsiteY1-292" fmla="*/ 0 h 638353"/>
              <a:gd name="connsiteX2-293" fmla="*/ 4658264 w 4658264"/>
              <a:gd name="connsiteY2-294" fmla="*/ 638353 h 638353"/>
              <a:gd name="connsiteX3-295" fmla="*/ 0 w 4658264"/>
              <a:gd name="connsiteY3-296" fmla="*/ 638353 h 638353"/>
              <a:gd name="connsiteX0-297" fmla="*/ 0 w 4658264"/>
              <a:gd name="connsiteY0-298" fmla="*/ 638353 h 638353"/>
              <a:gd name="connsiteX1-299" fmla="*/ 2329131 w 4658264"/>
              <a:gd name="connsiteY1-300" fmla="*/ 0 h 638353"/>
              <a:gd name="connsiteX2-301" fmla="*/ 4658264 w 4658264"/>
              <a:gd name="connsiteY2-302" fmla="*/ 638353 h 638353"/>
              <a:gd name="connsiteX3-303" fmla="*/ 0 w 4658264"/>
              <a:gd name="connsiteY3-304" fmla="*/ 638353 h 638353"/>
              <a:gd name="connsiteX0-305" fmla="*/ 0 w 4658264"/>
              <a:gd name="connsiteY0-306" fmla="*/ 638353 h 638353"/>
              <a:gd name="connsiteX1-307" fmla="*/ 2329131 w 4658264"/>
              <a:gd name="connsiteY1-308" fmla="*/ 0 h 638353"/>
              <a:gd name="connsiteX2-309" fmla="*/ 4658264 w 4658264"/>
              <a:gd name="connsiteY2-310" fmla="*/ 638353 h 638353"/>
              <a:gd name="connsiteX3-311" fmla="*/ 0 w 4658264"/>
              <a:gd name="connsiteY3-312" fmla="*/ 638353 h 638353"/>
              <a:gd name="connsiteX0-313" fmla="*/ 0 w 4658264"/>
              <a:gd name="connsiteY0-314" fmla="*/ 638353 h 638353"/>
              <a:gd name="connsiteX1-315" fmla="*/ 2329131 w 4658264"/>
              <a:gd name="connsiteY1-316" fmla="*/ 0 h 638353"/>
              <a:gd name="connsiteX2-317" fmla="*/ 4658264 w 4658264"/>
              <a:gd name="connsiteY2-318" fmla="*/ 638353 h 638353"/>
              <a:gd name="connsiteX3-319" fmla="*/ 0 w 4658264"/>
              <a:gd name="connsiteY3-320" fmla="*/ 638353 h 638353"/>
              <a:gd name="connsiteX0-321" fmla="*/ 0 w 4658264"/>
              <a:gd name="connsiteY0-322" fmla="*/ 638353 h 638353"/>
              <a:gd name="connsiteX1-323" fmla="*/ 2329131 w 4658264"/>
              <a:gd name="connsiteY1-324" fmla="*/ 0 h 638353"/>
              <a:gd name="connsiteX2-325" fmla="*/ 4658264 w 4658264"/>
              <a:gd name="connsiteY2-326" fmla="*/ 638353 h 638353"/>
              <a:gd name="connsiteX3-327" fmla="*/ 0 w 4658264"/>
              <a:gd name="connsiteY3-328" fmla="*/ 638353 h 638353"/>
              <a:gd name="connsiteX0-329" fmla="*/ 0 w 4658264"/>
              <a:gd name="connsiteY0-330" fmla="*/ 638353 h 638353"/>
              <a:gd name="connsiteX1-331" fmla="*/ 2329131 w 4658264"/>
              <a:gd name="connsiteY1-332" fmla="*/ 0 h 638353"/>
              <a:gd name="connsiteX2-333" fmla="*/ 4658264 w 4658264"/>
              <a:gd name="connsiteY2-334" fmla="*/ 638353 h 638353"/>
              <a:gd name="connsiteX3-335" fmla="*/ 0 w 4658264"/>
              <a:gd name="connsiteY3-336" fmla="*/ 638353 h 638353"/>
            </a:gdLst>
            <a:ahLst/>
            <a:cxnLst>
              <a:cxn ang="0">
                <a:pos x="connsiteX0-1" y="connsiteY0-2"/>
              </a:cxn>
              <a:cxn ang="0">
                <a:pos x="connsiteX1-3" y="connsiteY1-4"/>
              </a:cxn>
              <a:cxn ang="0">
                <a:pos x="connsiteX2-5" y="connsiteY2-6"/>
              </a:cxn>
              <a:cxn ang="0">
                <a:pos x="connsiteX3-7" y="connsiteY3-8"/>
              </a:cxn>
            </a:cxnLst>
            <a:rect l="l" t="t" r="r" b="b"/>
            <a:pathLst>
              <a:path w="4658264" h="638353">
                <a:moveTo>
                  <a:pt x="0" y="638353"/>
                </a:moveTo>
                <a:cubicBezTo>
                  <a:pt x="550016" y="315561"/>
                  <a:pt x="1518248" y="0"/>
                  <a:pt x="2329131" y="0"/>
                </a:cubicBezTo>
                <a:cubicBezTo>
                  <a:pt x="3140014" y="0"/>
                  <a:pt x="4192719" y="337666"/>
                  <a:pt x="4658264" y="638353"/>
                </a:cubicBezTo>
                <a:cubicBezTo>
                  <a:pt x="2950233" y="129395"/>
                  <a:pt x="1431984" y="215658"/>
                  <a:pt x="0" y="638353"/>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6" name="文本框 5"/>
          <p:cNvSpPr txBox="1"/>
          <p:nvPr/>
        </p:nvSpPr>
        <p:spPr>
          <a:xfrm rot="-1839261">
            <a:off x="4546600" y="3103563"/>
            <a:ext cx="703263" cy="769937"/>
          </a:xfrm>
          <a:prstGeom prst="rect">
            <a:avLst/>
          </a:prstGeom>
          <a:noFill/>
          <a:ln w="9525">
            <a:noFill/>
          </a:ln>
        </p:spPr>
        <p:txBody>
          <a:bodyPr wrap="none">
            <a:spAutoFit/>
          </a:bodyPr>
          <a:lstStyle/>
          <a:p>
            <a:pPr algn="ctr" eaLnBrk="1" hangingPunct="1"/>
            <a:r>
              <a:rPr lang="en-US" altLang="zh-CN" sz="4400" dirty="0">
                <a:solidFill>
                  <a:schemeClr val="bg1"/>
                </a:solidFill>
                <a:latin typeface="Impact" panose="020B0806030902050204" pitchFamily="34" charset="0"/>
              </a:rPr>
              <a:t>01</a:t>
            </a:r>
            <a:endParaRPr lang="zh-CN" altLang="en-US" sz="4400" dirty="0">
              <a:solidFill>
                <a:schemeClr val="bg1"/>
              </a:solidFill>
              <a:latin typeface="Impact" panose="020B0806030902050204" pitchFamily="34" charset="0"/>
            </a:endParaRPr>
          </a:p>
        </p:txBody>
      </p:sp>
      <p:sp>
        <p:nvSpPr>
          <p:cNvPr id="25607" name="文本框 6"/>
          <p:cNvSpPr txBox="1"/>
          <p:nvPr/>
        </p:nvSpPr>
        <p:spPr>
          <a:xfrm>
            <a:off x="5648325" y="1993900"/>
            <a:ext cx="982663" cy="1016000"/>
          </a:xfrm>
          <a:prstGeom prst="rect">
            <a:avLst/>
          </a:prstGeom>
          <a:noFill/>
          <a:ln w="9525">
            <a:noFill/>
          </a:ln>
        </p:spPr>
        <p:txBody>
          <a:bodyPr wrap="none">
            <a:spAutoFit/>
          </a:bodyPr>
          <a:lstStyle/>
          <a:p>
            <a:pPr algn="ctr" eaLnBrk="1" hangingPunct="1"/>
            <a:r>
              <a:rPr lang="en-US" altLang="zh-CN" sz="6000" dirty="0">
                <a:solidFill>
                  <a:schemeClr val="bg1"/>
                </a:solidFill>
                <a:latin typeface="Impact" panose="020B0806030902050204" pitchFamily="34" charset="0"/>
              </a:rPr>
              <a:t>02</a:t>
            </a:r>
            <a:endParaRPr lang="zh-CN" altLang="en-US" sz="6000" dirty="0">
              <a:solidFill>
                <a:schemeClr val="bg1"/>
              </a:solidFill>
              <a:latin typeface="Impact" panose="020B0806030902050204" pitchFamily="34" charset="0"/>
            </a:endParaRPr>
          </a:p>
        </p:txBody>
      </p:sp>
      <p:sp>
        <p:nvSpPr>
          <p:cNvPr id="25608" name="文本框 7"/>
          <p:cNvSpPr txBox="1"/>
          <p:nvPr/>
        </p:nvSpPr>
        <p:spPr>
          <a:xfrm rot="1760289">
            <a:off x="6884988" y="3182938"/>
            <a:ext cx="731837" cy="708025"/>
          </a:xfrm>
          <a:prstGeom prst="rect">
            <a:avLst/>
          </a:prstGeom>
          <a:noFill/>
          <a:ln w="9525">
            <a:noFill/>
          </a:ln>
        </p:spPr>
        <p:txBody>
          <a:bodyPr wrap="none">
            <a:spAutoFit/>
          </a:bodyPr>
          <a:lstStyle/>
          <a:p>
            <a:pPr algn="ctr" eaLnBrk="1" hangingPunct="1"/>
            <a:r>
              <a:rPr lang="en-US" altLang="zh-CN" sz="4000" dirty="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9" name="文本框 8"/>
          <p:cNvSpPr txBox="1"/>
          <p:nvPr/>
        </p:nvSpPr>
        <p:spPr>
          <a:xfrm>
            <a:off x="8559644" y="3307080"/>
            <a:ext cx="762000" cy="460375"/>
          </a:xfrm>
          <a:prstGeom prst="rect">
            <a:avLst/>
          </a:prstGeom>
          <a:noFill/>
        </p:spPr>
        <p:txBody>
          <a:bodyPr wrap="none" lIns="0" rIns="0">
            <a:spAutoFit/>
          </a:bodyPr>
          <a:lstStyle/>
          <a:p>
            <a:pPr marR="0" algn="ctr" defTabSz="914400" eaLnBrk="1" fontAlgn="auto" hangingPunct="1">
              <a:lnSpc>
                <a:spcPct val="120000"/>
              </a:lnSpc>
              <a:spcBef>
                <a:spcPts val="0"/>
              </a:spcBef>
              <a:spcAft>
                <a:spcPts val="0"/>
              </a:spcAft>
              <a:buClrTx/>
              <a:buSzTx/>
              <a:buFontTx/>
              <a:defRPr/>
            </a:pPr>
            <a:r>
              <a:rPr kumimoji="0" lang="zh-CN" altLang="en-US" sz="2000" b="1" kern="1200" cap="none" spc="0" normalizeH="0" baseline="0" noProof="0" dirty="0">
                <a:solidFill>
                  <a:schemeClr val="accent3"/>
                </a:solidFill>
                <a:latin typeface="+mn-ea"/>
                <a:ea typeface="+mn-ea"/>
                <a:cs typeface="+mn-cs"/>
                <a:sym typeface="+mn-ea"/>
              </a:rPr>
              <a:t>物理学</a:t>
            </a:r>
            <a:endParaRPr kumimoji="0" lang="zh-CN" altLang="en-US" sz="2000" b="1" kern="1200" cap="none" spc="0" normalizeH="0" baseline="0" noProof="0" dirty="0">
              <a:solidFill>
                <a:schemeClr val="accent3"/>
              </a:solidFill>
              <a:latin typeface="+mn-ea"/>
              <a:ea typeface="+mn-ea"/>
              <a:cs typeface="+mn-cs"/>
              <a:sym typeface="+mn-ea"/>
            </a:endParaRPr>
          </a:p>
        </p:txBody>
      </p:sp>
      <p:sp>
        <p:nvSpPr>
          <p:cNvPr id="10" name="矩形 9"/>
          <p:cNvSpPr/>
          <p:nvPr/>
        </p:nvSpPr>
        <p:spPr>
          <a:xfrm>
            <a:off x="8559800" y="3662680"/>
            <a:ext cx="3144838" cy="506730"/>
          </a:xfrm>
          <a:prstGeom prst="rect">
            <a:avLst/>
          </a:prstGeom>
        </p:spPr>
        <p:txBody>
          <a:bodyPr lIns="0" r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巨著：</a:t>
            </a:r>
            <a:r>
              <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rPr>
              <a:t>《</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分析力学</a:t>
            </a:r>
            <a:r>
              <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rPr>
              <a:t>》</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5611" name="文本框 10"/>
          <p:cNvSpPr txBox="1"/>
          <p:nvPr/>
        </p:nvSpPr>
        <p:spPr>
          <a:xfrm>
            <a:off x="3362325" y="2755900"/>
            <a:ext cx="508000" cy="460375"/>
          </a:xfrm>
          <a:prstGeom prst="rect">
            <a:avLst/>
          </a:prstGeom>
          <a:noFill/>
          <a:ln w="9525">
            <a:noFill/>
          </a:ln>
        </p:spPr>
        <p:txBody>
          <a:bodyPr wrap="none" lIns="0" rIns="0">
            <a:spAutoFit/>
          </a:bodyPr>
          <a:lstStyle/>
          <a:p>
            <a:pPr algn="r" eaLnBrk="1" hangingPunct="1">
              <a:lnSpc>
                <a:spcPct val="120000"/>
              </a:lnSpc>
            </a:pPr>
            <a:r>
              <a:rPr lang="zh-CN" altLang="en-US" sz="2000" b="1" dirty="0">
                <a:solidFill>
                  <a:schemeClr val="accent2"/>
                </a:solidFill>
                <a:latin typeface="微软雅黑" panose="020B0503020204020204" pitchFamily="34" charset="-122"/>
              </a:rPr>
              <a:t>数学</a:t>
            </a:r>
            <a:endParaRPr lang="zh-CN" altLang="en-US" sz="1600" b="1" dirty="0">
              <a:solidFill>
                <a:schemeClr val="accent2"/>
              </a:solidFill>
              <a:latin typeface="微软雅黑" panose="020B0503020204020204" pitchFamily="34" charset="-122"/>
            </a:endParaRPr>
          </a:p>
        </p:txBody>
      </p:sp>
      <p:sp>
        <p:nvSpPr>
          <p:cNvPr id="12" name="矩形 11"/>
          <p:cNvSpPr/>
          <p:nvPr/>
        </p:nvSpPr>
        <p:spPr>
          <a:xfrm>
            <a:off x="790575" y="3086100"/>
            <a:ext cx="3079750" cy="1753235"/>
          </a:xfrm>
          <a:prstGeom prst="rect">
            <a:avLst/>
          </a:prstGeom>
        </p:spPr>
        <p:txBody>
          <a:bodyPr lIns="0" rIns="0">
            <a:spAutoFit/>
          </a:bodyPr>
          <a:lstStyle/>
          <a:p>
            <a:pPr lvl="0" algn="just" eaLnBrk="1" fontAlgn="auto" hangingPunct="1">
              <a:lnSpc>
                <a:spcPct val="150000"/>
              </a:lnSpc>
              <a:spcBef>
                <a:spcPts val="0"/>
              </a:spcBef>
              <a:spcAft>
                <a:spcPts val="0"/>
              </a:spcAft>
              <a:defRPr/>
            </a:pPr>
            <a:r>
              <a:rPr lang="zh-CN" altLang="zh-CN" sz="1800" dirty="0"/>
              <a:t>主要成果主要集中在微积分、无穷级数、</a:t>
            </a:r>
            <a:r>
              <a:rPr lang="zh-CN" altLang="zh-CN" sz="1800" dirty="0">
                <a:solidFill>
                  <a:srgbClr val="FF0000"/>
                </a:solidFill>
              </a:rPr>
              <a:t>常微分方程</a:t>
            </a:r>
            <a:r>
              <a:rPr lang="zh-CN" altLang="zh-CN" sz="1800" dirty="0"/>
              <a:t>、</a:t>
            </a:r>
            <a:r>
              <a:rPr lang="zh-CN" altLang="zh-CN" sz="1800" dirty="0">
                <a:solidFill>
                  <a:srgbClr val="FF0000"/>
                </a:solidFill>
              </a:rPr>
              <a:t>偏微分方程</a:t>
            </a:r>
            <a:r>
              <a:rPr lang="zh-CN" altLang="zh-CN" sz="1800" dirty="0"/>
              <a:t>、变分法、代数、数论以及解析几何和微分几何</a:t>
            </a:r>
            <a:endParaRPr kumimoji="0" lang="zh-CN" altLang="zh-CN" sz="18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5613" name="文本框 12"/>
          <p:cNvSpPr txBox="1"/>
          <p:nvPr/>
        </p:nvSpPr>
        <p:spPr>
          <a:xfrm>
            <a:off x="7455695" y="253683"/>
            <a:ext cx="837565" cy="460375"/>
          </a:xfrm>
          <a:prstGeom prst="rect">
            <a:avLst/>
          </a:prstGeom>
          <a:noFill/>
          <a:ln w="9525">
            <a:noFill/>
          </a:ln>
        </p:spPr>
        <p:txBody>
          <a:bodyPr wrap="none" lIns="0" rIns="0">
            <a:spAutoFit/>
          </a:bodyPr>
          <a:lstStyle/>
          <a:p>
            <a:pPr algn="ctr" eaLnBrk="1" hangingPunct="1">
              <a:lnSpc>
                <a:spcPct val="120000"/>
              </a:lnSpc>
            </a:pPr>
            <a:r>
              <a:rPr lang="zh-CN" altLang="en-US" sz="2000" b="1" dirty="0">
                <a:solidFill>
                  <a:schemeClr val="accent1"/>
                </a:solidFill>
                <a:latin typeface="微软雅黑" panose="020B0503020204020204" pitchFamily="34" charset="-122"/>
              </a:rPr>
              <a:t> 天文学</a:t>
            </a:r>
            <a:endParaRPr lang="zh-CN" altLang="en-US" sz="2000" b="1" dirty="0">
              <a:solidFill>
                <a:schemeClr val="accent1"/>
              </a:solidFill>
              <a:latin typeface="微软雅黑" panose="020B0503020204020204" pitchFamily="34" charset="-122"/>
            </a:endParaRPr>
          </a:p>
        </p:txBody>
      </p:sp>
      <p:sp>
        <p:nvSpPr>
          <p:cNvPr id="14" name="矩形 13"/>
          <p:cNvSpPr/>
          <p:nvPr/>
        </p:nvSpPr>
        <p:spPr>
          <a:xfrm>
            <a:off x="7535545" y="623253"/>
            <a:ext cx="4095750" cy="2168525"/>
          </a:xfrm>
          <a:prstGeom prst="rect">
            <a:avLst/>
          </a:prstGeom>
        </p:spPr>
        <p:txBody>
          <a:bodyPr lIns="0" r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拉格朗日被誉为天体力学大师，巴黎科学院的论文评选使拉格朗日步入优秀天才天文学家行列，并且后来独立的一系列研究成果使他成为大行星运动理论的开拓者</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endParaRPr>
          </a:p>
        </p:txBody>
      </p:sp>
      <p:grpSp>
        <p:nvGrpSpPr>
          <p:cNvPr id="25615" name="组合 14"/>
          <p:cNvGrpSpPr/>
          <p:nvPr/>
        </p:nvGrpSpPr>
        <p:grpSpPr>
          <a:xfrm>
            <a:off x="331788" y="222250"/>
            <a:ext cx="327606" cy="400110"/>
            <a:chOff x="331599" y="222348"/>
            <a:chExt cx="327618" cy="400170"/>
          </a:xfrm>
        </p:grpSpPr>
        <p:sp>
          <p:nvSpPr>
            <p:cNvPr id="16" name="矩形 1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18" name="文本框 16"/>
            <p:cNvSpPr txBox="1"/>
            <p:nvPr/>
          </p:nvSpPr>
          <p:spPr>
            <a:xfrm>
              <a:off x="474479" y="222348"/>
              <a:ext cx="184738" cy="400170"/>
            </a:xfrm>
            <a:prstGeom prst="rect">
              <a:avLst/>
            </a:prstGeom>
            <a:noFill/>
            <a:ln w="9525">
              <a:noFill/>
            </a:ln>
          </p:spPr>
          <p:txBody>
            <a:bodyPr wrap="none">
              <a:spAutoFit/>
            </a:bodyPr>
            <a:lstStyle/>
            <a:p>
              <a:pPr eaLnBrk="1" hangingPunct="1"/>
              <a:endParaRPr lang="zh-CN" altLang="en-US" sz="2000" dirty="0">
                <a:latin typeface="微软雅黑" panose="020B0503020204020204" pitchFamily="34" charset="-122"/>
              </a:endParaRPr>
            </a:p>
          </p:txBody>
        </p:sp>
      </p:grpSp>
      <p:sp>
        <p:nvSpPr>
          <p:cNvPr id="6" name="文本框 5"/>
          <p:cNvSpPr txBox="1"/>
          <p:nvPr/>
        </p:nvSpPr>
        <p:spPr>
          <a:xfrm>
            <a:off x="802269" y="253847"/>
            <a:ext cx="2262158" cy="369332"/>
          </a:xfrm>
          <a:prstGeom prst="rect">
            <a:avLst/>
          </a:prstGeom>
          <a:noFill/>
        </p:spPr>
        <p:txBody>
          <a:bodyPr wrap="none" rtlCol="0">
            <a:spAutoFit/>
          </a:bodyPr>
          <a:lstStyle/>
          <a:p>
            <a:r>
              <a:rPr kumimoji="1" lang="zh-CN" altLang="en-US" dirty="0"/>
              <a:t>拉格朗日的成就分布</a:t>
            </a:r>
            <a:endParaRPr kumimoji="1" lang="zh-CN" altLang="en-US"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Effect transition="in" filter="blinds(horizontal)">
                                      <p:cBhvr>
                                        <p:cTn id="7" dur="500"/>
                                        <p:tgtEl>
                                          <p:spTgt spid="256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613"/>
                                        </p:tgtEl>
                                        <p:attrNameLst>
                                          <p:attrName>style.visibility</p:attrName>
                                        </p:attrNameLst>
                                      </p:cBhvr>
                                      <p:to>
                                        <p:strVal val="visible"/>
                                      </p:to>
                                    </p:set>
                                    <p:animEffect transition="in" filter="blinds(horizontal)">
                                      <p:cBhvr>
                                        <p:cTn id="18" dur="500"/>
                                        <p:tgtEl>
                                          <p:spTgt spid="256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p:bldP spid="12" grpId="0"/>
      <p:bldP spid="14" grpId="0"/>
      <p:bldP spid="25613" grpId="0"/>
      <p:bldP spid="10"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22"/>
          <p:cNvGrpSpPr/>
          <p:nvPr/>
        </p:nvGrpSpPr>
        <p:grpSpPr>
          <a:xfrm>
            <a:off x="900113" y="1508125"/>
            <a:ext cx="5137150" cy="1662113"/>
            <a:chOff x="900576" y="1507347"/>
            <a:chExt cx="5136425" cy="1662362"/>
          </a:xfrm>
        </p:grpSpPr>
        <p:sp>
          <p:nvSpPr>
            <p:cNvPr id="24" name="任意多边形 23"/>
            <p:cNvSpPr/>
            <p:nvPr/>
          </p:nvSpPr>
          <p:spPr>
            <a:xfrm>
              <a:off x="900576" y="1507347"/>
              <a:ext cx="5136425" cy="1662362"/>
            </a:xfrm>
            <a:custGeom>
              <a:avLst/>
              <a:gdLst>
                <a:gd name="connsiteX0" fmla="*/ 5136425 w 5136425"/>
                <a:gd name="connsiteY0" fmla="*/ 0 h 1662362"/>
                <a:gd name="connsiteX1" fmla="*/ 5136425 w 5136425"/>
                <a:gd name="connsiteY1" fmla="*/ 671661 h 1662362"/>
                <a:gd name="connsiteX2" fmla="*/ 5076923 w 5136425"/>
                <a:gd name="connsiteY2" fmla="*/ 674666 h 1662362"/>
                <a:gd name="connsiteX3" fmla="*/ 4157586 w 5136425"/>
                <a:gd name="connsiteY3" fmla="*/ 1505848 h 1662362"/>
                <a:gd name="connsiteX4" fmla="*/ 4141808 w 5136425"/>
                <a:gd name="connsiteY4" fmla="*/ 1662362 h 1662362"/>
                <a:gd name="connsiteX5" fmla="*/ 3871450 w 5136425"/>
                <a:gd name="connsiteY5" fmla="*/ 1662362 h 1662362"/>
                <a:gd name="connsiteX6" fmla="*/ 3473248 w 5136425"/>
                <a:gd name="connsiteY6" fmla="*/ 1662362 h 1662362"/>
                <a:gd name="connsiteX7" fmla="*/ 0 w 5136425"/>
                <a:gd name="connsiteY7" fmla="*/ 1662362 h 1662362"/>
                <a:gd name="connsiteX8" fmla="*/ 0 w 5136425"/>
                <a:gd name="connsiteY8" fmla="*/ 969153 h 1662362"/>
                <a:gd name="connsiteX9" fmla="*/ 3650849 w 5136425"/>
                <a:gd name="connsiteY9" fmla="*/ 969153 h 1662362"/>
                <a:gd name="connsiteX10" fmla="*/ 3666876 w 5136425"/>
                <a:gd name="connsiteY10" fmla="*/ 933844 h 1662362"/>
                <a:gd name="connsiteX11" fmla="*/ 4292555 w 5136425"/>
                <a:gd name="connsiteY11" fmla="*/ 258546 h 1662362"/>
                <a:gd name="connsiteX12" fmla="*/ 5096701 w 5136425"/>
                <a:gd name="connsiteY12" fmla="*/ 1175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5136425" y="0"/>
                  </a:moveTo>
                  <a:lnTo>
                    <a:pt x="5136425" y="671661"/>
                  </a:lnTo>
                  <a:lnTo>
                    <a:pt x="5076923" y="674666"/>
                  </a:lnTo>
                  <a:cubicBezTo>
                    <a:pt x="4619033" y="721167"/>
                    <a:pt x="4248306" y="1062509"/>
                    <a:pt x="4157586" y="1505848"/>
                  </a:cubicBezTo>
                  <a:lnTo>
                    <a:pt x="4141808" y="1662362"/>
                  </a:lnTo>
                  <a:lnTo>
                    <a:pt x="3871450" y="1662362"/>
                  </a:lnTo>
                  <a:lnTo>
                    <a:pt x="3473248" y="1662362"/>
                  </a:lnTo>
                  <a:lnTo>
                    <a:pt x="0" y="1662362"/>
                  </a:lnTo>
                  <a:lnTo>
                    <a:pt x="0" y="969153"/>
                  </a:lnTo>
                  <a:lnTo>
                    <a:pt x="3650849" y="969153"/>
                  </a:lnTo>
                  <a:lnTo>
                    <a:pt x="3666876" y="933844"/>
                  </a:lnTo>
                  <a:cubicBezTo>
                    <a:pt x="3808197" y="661729"/>
                    <a:pt x="4021663" y="426607"/>
                    <a:pt x="4292555" y="258546"/>
                  </a:cubicBezTo>
                  <a:cubicBezTo>
                    <a:pt x="4540228" y="104892"/>
                    <a:pt x="4816805" y="19144"/>
                    <a:pt x="5096701" y="11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20" name="文本框 24"/>
            <p:cNvSpPr txBox="1"/>
            <p:nvPr/>
          </p:nvSpPr>
          <p:spPr>
            <a:xfrm>
              <a:off x="1057275" y="2647950"/>
              <a:ext cx="1682915" cy="338605"/>
            </a:xfrm>
            <a:prstGeom prst="rect">
              <a:avLst/>
            </a:prstGeom>
            <a:noFill/>
            <a:ln w="9525">
              <a:noFill/>
            </a:ln>
          </p:spPr>
          <p:txBody>
            <a:bodyPr wrap="none">
              <a:spAutoFit/>
            </a:bodyPr>
            <a:lstStyle/>
            <a:p>
              <a:pPr eaLnBrk="1" hangingPunct="1"/>
              <a:r>
                <a:rPr lang="zh-CN" altLang="en-US" sz="1600" dirty="0">
                  <a:solidFill>
                    <a:schemeClr val="bg1"/>
                  </a:solidFill>
                  <a:latin typeface="Calibri" panose="020F0502020204030204" pitchFamily="34" charset="0"/>
                </a:rPr>
                <a:t>二阶常微分方程</a:t>
              </a:r>
              <a:endParaRPr lang="zh-CN" altLang="en-US" sz="1600" dirty="0">
                <a:solidFill>
                  <a:schemeClr val="bg1"/>
                </a:solidFill>
                <a:latin typeface="Calibri" panose="020F0502020204030204" pitchFamily="34" charset="0"/>
              </a:endParaRPr>
            </a:p>
          </p:txBody>
        </p:sp>
      </p:grpSp>
      <p:grpSp>
        <p:nvGrpSpPr>
          <p:cNvPr id="29699" name="组合 25"/>
          <p:cNvGrpSpPr/>
          <p:nvPr/>
        </p:nvGrpSpPr>
        <p:grpSpPr>
          <a:xfrm>
            <a:off x="900113" y="3279775"/>
            <a:ext cx="5137150" cy="1662113"/>
            <a:chOff x="900576" y="3278996"/>
            <a:chExt cx="5136425" cy="1662362"/>
          </a:xfrm>
        </p:grpSpPr>
        <p:sp>
          <p:nvSpPr>
            <p:cNvPr id="27" name="任意多边形 26"/>
            <p:cNvSpPr/>
            <p:nvPr/>
          </p:nvSpPr>
          <p:spPr>
            <a:xfrm>
              <a:off x="900576" y="3278996"/>
              <a:ext cx="5136425" cy="1662362"/>
            </a:xfrm>
            <a:custGeom>
              <a:avLst/>
              <a:gdLst>
                <a:gd name="connsiteX0" fmla="*/ 0 w 5136425"/>
                <a:gd name="connsiteY0" fmla="*/ 0 h 1662362"/>
                <a:gd name="connsiteX1" fmla="*/ 3473248 w 5136425"/>
                <a:gd name="connsiteY1" fmla="*/ 0 h 1662362"/>
                <a:gd name="connsiteX2" fmla="*/ 3692025 w 5136425"/>
                <a:gd name="connsiteY2" fmla="*/ 0 h 1662362"/>
                <a:gd name="connsiteX3" fmla="*/ 4141808 w 5136425"/>
                <a:gd name="connsiteY3" fmla="*/ 0 h 1662362"/>
                <a:gd name="connsiteX4" fmla="*/ 4157586 w 5136425"/>
                <a:gd name="connsiteY4" fmla="*/ 156515 h 1662362"/>
                <a:gd name="connsiteX5" fmla="*/ 5076923 w 5136425"/>
                <a:gd name="connsiteY5" fmla="*/ 987698 h 1662362"/>
                <a:gd name="connsiteX6" fmla="*/ 5136425 w 5136425"/>
                <a:gd name="connsiteY6" fmla="*/ 990702 h 1662362"/>
                <a:gd name="connsiteX7" fmla="*/ 5136425 w 5136425"/>
                <a:gd name="connsiteY7" fmla="*/ 1662362 h 1662362"/>
                <a:gd name="connsiteX8" fmla="*/ 5096701 w 5136425"/>
                <a:gd name="connsiteY8" fmla="*/ 1661187 h 1662362"/>
                <a:gd name="connsiteX9" fmla="*/ 4292555 w 5136425"/>
                <a:gd name="connsiteY9" fmla="*/ 1403816 h 1662362"/>
                <a:gd name="connsiteX10" fmla="*/ 3666876 w 5136425"/>
                <a:gd name="connsiteY10" fmla="*/ 728518 h 1662362"/>
                <a:gd name="connsiteX11" fmla="*/ 3650849 w 5136425"/>
                <a:gd name="connsiteY11" fmla="*/ 693209 h 1662362"/>
                <a:gd name="connsiteX12" fmla="*/ 0 w 5136425"/>
                <a:gd name="connsiteY12" fmla="*/ 693209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0" y="0"/>
                  </a:moveTo>
                  <a:lnTo>
                    <a:pt x="3473248" y="0"/>
                  </a:lnTo>
                  <a:lnTo>
                    <a:pt x="3692025" y="0"/>
                  </a:lnTo>
                  <a:lnTo>
                    <a:pt x="4141808" y="0"/>
                  </a:lnTo>
                  <a:lnTo>
                    <a:pt x="4157586" y="156515"/>
                  </a:lnTo>
                  <a:cubicBezTo>
                    <a:pt x="4248306" y="599854"/>
                    <a:pt x="4619033" y="941197"/>
                    <a:pt x="5076923" y="987698"/>
                  </a:cubicBezTo>
                  <a:lnTo>
                    <a:pt x="5136425" y="990702"/>
                  </a:lnTo>
                  <a:lnTo>
                    <a:pt x="5136425" y="1662362"/>
                  </a:lnTo>
                  <a:lnTo>
                    <a:pt x="5096701" y="1661187"/>
                  </a:lnTo>
                  <a:cubicBezTo>
                    <a:pt x="4816805" y="1643218"/>
                    <a:pt x="4540228" y="1557470"/>
                    <a:pt x="4292555" y="1403816"/>
                  </a:cubicBezTo>
                  <a:cubicBezTo>
                    <a:pt x="4021663" y="1235756"/>
                    <a:pt x="3808197" y="1000633"/>
                    <a:pt x="3666876" y="728518"/>
                  </a:cubicBezTo>
                  <a:lnTo>
                    <a:pt x="3650849" y="693209"/>
                  </a:lnTo>
                  <a:lnTo>
                    <a:pt x="0" y="6932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718" name="文本框 27"/>
            <p:cNvSpPr txBox="1"/>
            <p:nvPr/>
          </p:nvSpPr>
          <p:spPr>
            <a:xfrm>
              <a:off x="1057275" y="3448050"/>
              <a:ext cx="1415572" cy="338605"/>
            </a:xfrm>
            <a:prstGeom prst="rect">
              <a:avLst/>
            </a:prstGeom>
            <a:noFill/>
            <a:ln w="9525">
              <a:noFill/>
            </a:ln>
          </p:spPr>
          <p:txBody>
            <a:bodyPr wrap="none">
              <a:spAutoFit/>
            </a:bodyPr>
            <a:lstStyle/>
            <a:p>
              <a:pPr eaLnBrk="1" hangingPunct="1"/>
              <a:r>
                <a:rPr lang="zh-CN" altLang="en-US" sz="1600" dirty="0">
                  <a:solidFill>
                    <a:schemeClr val="bg1"/>
                  </a:solidFill>
                  <a:latin typeface="Calibri" panose="020F0502020204030204" pitchFamily="34" charset="0"/>
                </a:rPr>
                <a:t>高阶微分方程</a:t>
              </a:r>
              <a:endParaRPr lang="zh-CN" altLang="en-US" sz="1600" dirty="0">
                <a:solidFill>
                  <a:schemeClr val="bg1"/>
                </a:solidFill>
                <a:latin typeface="Calibri" panose="020F0502020204030204" pitchFamily="34" charset="0"/>
              </a:endParaRPr>
            </a:p>
          </p:txBody>
        </p:sp>
      </p:grpSp>
      <p:grpSp>
        <p:nvGrpSpPr>
          <p:cNvPr id="29700" name="组合 28"/>
          <p:cNvGrpSpPr/>
          <p:nvPr/>
        </p:nvGrpSpPr>
        <p:grpSpPr>
          <a:xfrm>
            <a:off x="6154738" y="1508125"/>
            <a:ext cx="5137150" cy="1662113"/>
            <a:chOff x="6154998" y="1507347"/>
            <a:chExt cx="5136426" cy="1662362"/>
          </a:xfrm>
        </p:grpSpPr>
        <p:sp>
          <p:nvSpPr>
            <p:cNvPr id="30" name="任意多边形 29"/>
            <p:cNvSpPr/>
            <p:nvPr/>
          </p:nvSpPr>
          <p:spPr>
            <a:xfrm flipH="1">
              <a:off x="6154998" y="1507347"/>
              <a:ext cx="5136426" cy="1662362"/>
            </a:xfrm>
            <a:custGeom>
              <a:avLst/>
              <a:gdLst>
                <a:gd name="connsiteX0" fmla="*/ 5136426 w 5136426"/>
                <a:gd name="connsiteY0" fmla="*/ 0 h 1662362"/>
                <a:gd name="connsiteX1" fmla="*/ 5096702 w 5136426"/>
                <a:gd name="connsiteY1" fmla="*/ 1175 h 1662362"/>
                <a:gd name="connsiteX2" fmla="*/ 4292556 w 5136426"/>
                <a:gd name="connsiteY2" fmla="*/ 258546 h 1662362"/>
                <a:gd name="connsiteX3" fmla="*/ 3666877 w 5136426"/>
                <a:gd name="connsiteY3" fmla="*/ 933844 h 1662362"/>
                <a:gd name="connsiteX4" fmla="*/ 3650850 w 5136426"/>
                <a:gd name="connsiteY4" fmla="*/ 969153 h 1662362"/>
                <a:gd name="connsiteX5" fmla="*/ 0 w 5136426"/>
                <a:gd name="connsiteY5" fmla="*/ 969153 h 1662362"/>
                <a:gd name="connsiteX6" fmla="*/ 0 w 5136426"/>
                <a:gd name="connsiteY6" fmla="*/ 1662362 h 1662362"/>
                <a:gd name="connsiteX7" fmla="*/ 3473249 w 5136426"/>
                <a:gd name="connsiteY7" fmla="*/ 1662362 h 1662362"/>
                <a:gd name="connsiteX8" fmla="*/ 3871450 w 5136426"/>
                <a:gd name="connsiteY8" fmla="*/ 1662362 h 1662362"/>
                <a:gd name="connsiteX9" fmla="*/ 4164558 w 5136426"/>
                <a:gd name="connsiteY9" fmla="*/ 1662362 h 1662362"/>
                <a:gd name="connsiteX10" fmla="*/ 4180336 w 5136426"/>
                <a:gd name="connsiteY10" fmla="*/ 1505848 h 1662362"/>
                <a:gd name="connsiteX11" fmla="*/ 5099673 w 5136426"/>
                <a:gd name="connsiteY11" fmla="*/ 674666 h 1662362"/>
                <a:gd name="connsiteX12" fmla="*/ 5136426 w 5136426"/>
                <a:gd name="connsiteY12" fmla="*/ 672810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6" h="1662362">
                  <a:moveTo>
                    <a:pt x="5136426" y="0"/>
                  </a:moveTo>
                  <a:lnTo>
                    <a:pt x="5096702" y="1175"/>
                  </a:lnTo>
                  <a:cubicBezTo>
                    <a:pt x="4816806" y="19144"/>
                    <a:pt x="4540229" y="104892"/>
                    <a:pt x="4292556" y="258546"/>
                  </a:cubicBezTo>
                  <a:cubicBezTo>
                    <a:pt x="4021664" y="426607"/>
                    <a:pt x="3808198" y="661729"/>
                    <a:pt x="3666877" y="933844"/>
                  </a:cubicBezTo>
                  <a:lnTo>
                    <a:pt x="3650850" y="969153"/>
                  </a:lnTo>
                  <a:lnTo>
                    <a:pt x="0" y="969153"/>
                  </a:lnTo>
                  <a:lnTo>
                    <a:pt x="0" y="1662362"/>
                  </a:lnTo>
                  <a:lnTo>
                    <a:pt x="3473249" y="1662362"/>
                  </a:lnTo>
                  <a:lnTo>
                    <a:pt x="3871450" y="1662362"/>
                  </a:lnTo>
                  <a:lnTo>
                    <a:pt x="4164558" y="1662362"/>
                  </a:lnTo>
                  <a:lnTo>
                    <a:pt x="4180336" y="1505848"/>
                  </a:lnTo>
                  <a:cubicBezTo>
                    <a:pt x="4271056" y="1062509"/>
                    <a:pt x="4641783" y="721167"/>
                    <a:pt x="5099673" y="674666"/>
                  </a:cubicBezTo>
                  <a:lnTo>
                    <a:pt x="5136426" y="6728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16" name="文本框 30"/>
            <p:cNvSpPr txBox="1"/>
            <p:nvPr/>
          </p:nvSpPr>
          <p:spPr>
            <a:xfrm>
              <a:off x="10110414" y="2647950"/>
              <a:ext cx="1005261" cy="338605"/>
            </a:xfrm>
            <a:prstGeom prst="rect">
              <a:avLst/>
            </a:prstGeom>
            <a:noFill/>
            <a:ln w="9525">
              <a:noFill/>
            </a:ln>
          </p:spPr>
          <p:txBody>
            <a:bodyPr wrap="none">
              <a:spAutoFit/>
            </a:bodyPr>
            <a:lstStyle/>
            <a:p>
              <a:pPr algn="r" eaLnBrk="1" hangingPunct="1"/>
              <a:r>
                <a:rPr lang="zh-CN" altLang="en-US" sz="1600" dirty="0">
                  <a:solidFill>
                    <a:schemeClr val="bg1"/>
                  </a:solidFill>
                  <a:latin typeface="Calibri" panose="020F0502020204030204" pitchFamily="34" charset="0"/>
                </a:rPr>
                <a:t>线性变换</a:t>
              </a:r>
              <a:endParaRPr lang="zh-CN" altLang="en-US" sz="1600" dirty="0">
                <a:solidFill>
                  <a:schemeClr val="bg1"/>
                </a:solidFill>
                <a:latin typeface="Calibri" panose="020F0502020204030204" pitchFamily="34" charset="0"/>
              </a:endParaRPr>
            </a:p>
          </p:txBody>
        </p:sp>
      </p:grpSp>
      <p:grpSp>
        <p:nvGrpSpPr>
          <p:cNvPr id="29701" name="组合 31"/>
          <p:cNvGrpSpPr/>
          <p:nvPr/>
        </p:nvGrpSpPr>
        <p:grpSpPr>
          <a:xfrm>
            <a:off x="6154738" y="3279775"/>
            <a:ext cx="5137150" cy="1662113"/>
            <a:chOff x="6154999" y="3278997"/>
            <a:chExt cx="5136425" cy="1662362"/>
          </a:xfrm>
        </p:grpSpPr>
        <p:sp>
          <p:nvSpPr>
            <p:cNvPr id="33" name="任意多边形 32"/>
            <p:cNvSpPr/>
            <p:nvPr/>
          </p:nvSpPr>
          <p:spPr>
            <a:xfrm flipH="1" flipV="1">
              <a:off x="6154999" y="3278997"/>
              <a:ext cx="5136425" cy="1662362"/>
            </a:xfrm>
            <a:custGeom>
              <a:avLst/>
              <a:gdLst>
                <a:gd name="connsiteX0" fmla="*/ 4164558 w 5136425"/>
                <a:gd name="connsiteY0" fmla="*/ 1662362 h 1662362"/>
                <a:gd name="connsiteX1" fmla="*/ 3871451 w 5136425"/>
                <a:gd name="connsiteY1" fmla="*/ 1662362 h 1662362"/>
                <a:gd name="connsiteX2" fmla="*/ 3473248 w 5136425"/>
                <a:gd name="connsiteY2" fmla="*/ 1662362 h 1662362"/>
                <a:gd name="connsiteX3" fmla="*/ 0 w 5136425"/>
                <a:gd name="connsiteY3" fmla="*/ 1662362 h 1662362"/>
                <a:gd name="connsiteX4" fmla="*/ 0 w 5136425"/>
                <a:gd name="connsiteY4" fmla="*/ 969153 h 1662362"/>
                <a:gd name="connsiteX5" fmla="*/ 3650849 w 5136425"/>
                <a:gd name="connsiteY5" fmla="*/ 969153 h 1662362"/>
                <a:gd name="connsiteX6" fmla="*/ 3666876 w 5136425"/>
                <a:gd name="connsiteY6" fmla="*/ 933844 h 1662362"/>
                <a:gd name="connsiteX7" fmla="*/ 4292555 w 5136425"/>
                <a:gd name="connsiteY7" fmla="*/ 258546 h 1662362"/>
                <a:gd name="connsiteX8" fmla="*/ 5096701 w 5136425"/>
                <a:gd name="connsiteY8" fmla="*/ 1175 h 1662362"/>
                <a:gd name="connsiteX9" fmla="*/ 5136425 w 5136425"/>
                <a:gd name="connsiteY9" fmla="*/ 0 h 1662362"/>
                <a:gd name="connsiteX10" fmla="*/ 5136425 w 5136425"/>
                <a:gd name="connsiteY10" fmla="*/ 672810 h 1662362"/>
                <a:gd name="connsiteX11" fmla="*/ 5099673 w 5136425"/>
                <a:gd name="connsiteY11" fmla="*/ 674666 h 1662362"/>
                <a:gd name="connsiteX12" fmla="*/ 4180336 w 5136425"/>
                <a:gd name="connsiteY12" fmla="*/ 1505848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4164558" y="1662362"/>
                  </a:moveTo>
                  <a:lnTo>
                    <a:pt x="3871451" y="1662362"/>
                  </a:lnTo>
                  <a:lnTo>
                    <a:pt x="3473248" y="1662362"/>
                  </a:lnTo>
                  <a:lnTo>
                    <a:pt x="0" y="1662362"/>
                  </a:lnTo>
                  <a:lnTo>
                    <a:pt x="0" y="969153"/>
                  </a:lnTo>
                  <a:lnTo>
                    <a:pt x="3650849" y="969153"/>
                  </a:lnTo>
                  <a:lnTo>
                    <a:pt x="3666876" y="933844"/>
                  </a:lnTo>
                  <a:cubicBezTo>
                    <a:pt x="3808197" y="661729"/>
                    <a:pt x="4021663" y="426607"/>
                    <a:pt x="4292555" y="258546"/>
                  </a:cubicBezTo>
                  <a:cubicBezTo>
                    <a:pt x="4540228" y="104892"/>
                    <a:pt x="4816805" y="19144"/>
                    <a:pt x="5096701" y="1175"/>
                  </a:cubicBezTo>
                  <a:lnTo>
                    <a:pt x="5136425" y="0"/>
                  </a:lnTo>
                  <a:lnTo>
                    <a:pt x="5136425" y="672810"/>
                  </a:lnTo>
                  <a:lnTo>
                    <a:pt x="5099673" y="674666"/>
                  </a:lnTo>
                  <a:cubicBezTo>
                    <a:pt x="4641783" y="721167"/>
                    <a:pt x="4271056" y="1062509"/>
                    <a:pt x="4180336" y="1505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14" name="文本框 33"/>
            <p:cNvSpPr txBox="1"/>
            <p:nvPr/>
          </p:nvSpPr>
          <p:spPr>
            <a:xfrm>
              <a:off x="9905259" y="3448050"/>
              <a:ext cx="1210417" cy="338605"/>
            </a:xfrm>
            <a:prstGeom prst="rect">
              <a:avLst/>
            </a:prstGeom>
            <a:noFill/>
            <a:ln w="9525">
              <a:noFill/>
            </a:ln>
          </p:spPr>
          <p:txBody>
            <a:bodyPr wrap="none">
              <a:spAutoFit/>
            </a:bodyPr>
            <a:lstStyle/>
            <a:p>
              <a:pPr algn="r" eaLnBrk="1" hangingPunct="1"/>
              <a:r>
                <a:rPr lang="zh-CN" altLang="en-US" sz="1600" dirty="0">
                  <a:solidFill>
                    <a:schemeClr val="bg1"/>
                  </a:solidFill>
                  <a:latin typeface="Calibri" panose="020F0502020204030204" pitchFamily="34" charset="0"/>
                </a:rPr>
                <a:t>偏微分方程</a:t>
              </a:r>
              <a:endParaRPr lang="zh-CN" altLang="en-US" sz="1600" dirty="0">
                <a:solidFill>
                  <a:schemeClr val="bg1"/>
                </a:solidFill>
                <a:latin typeface="Calibri" panose="020F0502020204030204" pitchFamily="34" charset="0"/>
              </a:endParaRPr>
            </a:p>
          </p:txBody>
        </p:sp>
      </p:grpSp>
      <p:grpSp>
        <p:nvGrpSpPr>
          <p:cNvPr id="29702" name="组合 34"/>
          <p:cNvGrpSpPr/>
          <p:nvPr/>
        </p:nvGrpSpPr>
        <p:grpSpPr>
          <a:xfrm>
            <a:off x="331788" y="222250"/>
            <a:ext cx="2892346" cy="400110"/>
            <a:chOff x="331599" y="222348"/>
            <a:chExt cx="2892452" cy="400170"/>
          </a:xfrm>
        </p:grpSpPr>
        <p:sp>
          <p:nvSpPr>
            <p:cNvPr id="36" name="矩形 3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712" name="文本框 36"/>
            <p:cNvSpPr txBox="1"/>
            <p:nvPr/>
          </p:nvSpPr>
          <p:spPr>
            <a:xfrm>
              <a:off x="474479" y="222348"/>
              <a:ext cx="2749572"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拉格朗日数学上的成就</a:t>
              </a:r>
              <a:endParaRPr lang="zh-CN" altLang="en-US" sz="2000" dirty="0">
                <a:latin typeface="微软雅黑" panose="020B0503020204020204" pitchFamily="34" charset="-122"/>
              </a:endParaRPr>
            </a:p>
          </p:txBody>
        </p:sp>
      </p:grpSp>
      <p:sp>
        <p:nvSpPr>
          <p:cNvPr id="38" name="椭圆 37"/>
          <p:cNvSpPr/>
          <p:nvPr/>
        </p:nvSpPr>
        <p:spPr>
          <a:xfrm>
            <a:off x="5273675" y="2403475"/>
            <a:ext cx="1644650" cy="1643063"/>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矩形 38"/>
          <p:cNvSpPr/>
          <p:nvPr/>
        </p:nvSpPr>
        <p:spPr>
          <a:xfrm>
            <a:off x="1056323" y="1084898"/>
            <a:ext cx="3052763" cy="1383665"/>
          </a:xfrm>
          <a:prstGeom prst="rect">
            <a:avLst/>
          </a:prstGeom>
        </p:spPr>
        <p:txBody>
          <a:bodyPr lIns="0" rIns="0">
            <a:spAutoFit/>
          </a:bodyPr>
          <a:lstStyle/>
          <a:p>
            <a:pPr lvl="0" eaLnBrk="1" fontAlgn="auto" hangingPunct="1">
              <a:lnSpc>
                <a:spcPct val="150000"/>
              </a:lnSpc>
              <a:spcBef>
                <a:spcPts val="0"/>
              </a:spcBef>
              <a:spcAft>
                <a:spcPts val="0"/>
              </a:spcAft>
              <a:defRPr/>
            </a:pPr>
            <a:r>
              <a:rPr lang="zh-CN" altLang="en-US" sz="1400" dirty="0"/>
              <a:t>         他</a:t>
            </a:r>
            <a:r>
              <a:rPr lang="zh-CN" altLang="zh-CN" sz="1400" dirty="0"/>
              <a:t>主要研究黎卡迪方程——用来求解一般二阶常微分方程。在结合流体力学的研究探讨黎卡迪方程解法的同时导出所谓的“拉普拉斯型函数”的概念 </a:t>
            </a:r>
            <a:r>
              <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rPr>
              <a:t>。</a:t>
            </a:r>
            <a:endPar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40" name="矩形 39"/>
          <p:cNvSpPr/>
          <p:nvPr/>
        </p:nvSpPr>
        <p:spPr>
          <a:xfrm>
            <a:off x="900113" y="4135438"/>
            <a:ext cx="3052763" cy="2030095"/>
          </a:xfrm>
          <a:prstGeom prst="rect">
            <a:avLst/>
          </a:prstGeom>
        </p:spPr>
        <p:txBody>
          <a:bodyPr lIns="0" rIns="0">
            <a:spAutoFit/>
          </a:bodyPr>
          <a:lstStyle/>
          <a:p>
            <a:pPr lvl="0" eaLnBrk="1" fontAlgn="auto" hangingPunct="1">
              <a:lnSpc>
                <a:spcPct val="150000"/>
              </a:lnSpc>
              <a:spcBef>
                <a:spcPts val="0"/>
              </a:spcBef>
              <a:spcAft>
                <a:spcPts val="0"/>
              </a:spcAft>
              <a:defRPr/>
            </a:pPr>
            <a:r>
              <a:rPr lang="zh-CN" altLang="en-US" sz="1400" dirty="0"/>
              <a:t>        他</a:t>
            </a:r>
            <a:r>
              <a:rPr lang="zh-CN" altLang="zh-CN" sz="1400" dirty="0"/>
              <a:t>研究常系数微分方程（齐次和非齐次）和</a:t>
            </a:r>
            <a:r>
              <a:rPr lang="zh-CN" altLang="en-US" sz="1400" dirty="0"/>
              <a:t>极大推动</a:t>
            </a:r>
            <a:r>
              <a:rPr lang="zh-CN" altLang="zh-CN" sz="1400" dirty="0"/>
              <a:t>变系数方程</a:t>
            </a:r>
            <a:r>
              <a:rPr lang="zh-CN" altLang="en-US" sz="1400" dirty="0"/>
              <a:t>的研究。他发现</a:t>
            </a:r>
            <a:r>
              <a:rPr lang="zh-CN" altLang="zh-CN" sz="1400" dirty="0"/>
              <a:t>齐次方程的通解是独立的特解分别乘任意常数相加而成</a:t>
            </a:r>
            <a:r>
              <a:rPr lang="zh-CN" altLang="en-US" sz="1400" dirty="0"/>
              <a:t>。他又提出伴随方程的概念，并发现非齐次常微分方程的伴随方程是原方程的齐次方程。</a:t>
            </a:r>
            <a:endPar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41" name="矩形 40"/>
          <p:cNvSpPr/>
          <p:nvPr/>
        </p:nvSpPr>
        <p:spPr>
          <a:xfrm>
            <a:off x="8239125" y="4135438"/>
            <a:ext cx="3052763" cy="1060450"/>
          </a:xfrm>
          <a:prstGeom prst="rect">
            <a:avLst/>
          </a:prstGeom>
        </p:spPr>
        <p:txBody>
          <a:bodyPr lIns="0" rIns="0">
            <a:spAutoFit/>
          </a:bodyPr>
          <a:lstStyle/>
          <a:p>
            <a:pPr lvl="0" algn="l" eaLnBrk="1" fontAlgn="auto" hangingPunct="1">
              <a:lnSpc>
                <a:spcPct val="150000"/>
              </a:lnSpc>
              <a:spcBef>
                <a:spcPts val="0"/>
              </a:spcBef>
              <a:spcAft>
                <a:spcPts val="0"/>
              </a:spcAft>
              <a:defRPr/>
            </a:pPr>
            <a:r>
              <a:rPr lang="zh-CN" altLang="en-US" sz="1400" dirty="0"/>
              <a:t>他</a:t>
            </a:r>
            <a:r>
              <a:rPr lang="zh-CN" altLang="zh-CN" sz="1400" dirty="0"/>
              <a:t>首次提出非线性一阶方程的一般理论</a:t>
            </a:r>
            <a:r>
              <a:rPr lang="zh-CN" altLang="en-US" sz="1400" dirty="0"/>
              <a:t>，并得出</a:t>
            </a:r>
            <a:r>
              <a:rPr lang="zh-CN" altLang="zh-CN" sz="1400" dirty="0"/>
              <a:t>将一阶非线性方程化为线性方程的方法</a:t>
            </a:r>
            <a:endParaRPr kumimoji="0" lang="zh-CN" altLang="zh-CN" sz="14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42" name="矩形 41"/>
          <p:cNvSpPr/>
          <p:nvPr/>
        </p:nvSpPr>
        <p:spPr>
          <a:xfrm>
            <a:off x="8239125" y="1085215"/>
            <a:ext cx="3052763" cy="1383665"/>
          </a:xfrm>
          <a:prstGeom prst="rect">
            <a:avLst/>
          </a:prstGeom>
        </p:spPr>
        <p:txBody>
          <a:bodyPr lIns="0" rIns="0">
            <a:spAutoFit/>
          </a:bodyPr>
          <a:lstStyle/>
          <a:p>
            <a:pPr lvl="0" algn="l" eaLnBrk="1" fontAlgn="auto" hangingPunct="1">
              <a:lnSpc>
                <a:spcPct val="150000"/>
              </a:lnSpc>
              <a:spcBef>
                <a:spcPts val="0"/>
              </a:spcBef>
              <a:spcAft>
                <a:spcPts val="0"/>
              </a:spcAft>
              <a:defRPr/>
            </a:pPr>
            <a:r>
              <a:rPr lang="zh-CN" altLang="en-US" sz="1400" dirty="0"/>
              <a:t>他提出</a:t>
            </a:r>
            <a:r>
              <a:rPr lang="zh-CN" altLang="zh-CN" sz="1400" dirty="0"/>
              <a:t>线性变换的特征值</a:t>
            </a:r>
            <a:r>
              <a:rPr lang="zh-CN" altLang="en-US" sz="1400" dirty="0"/>
              <a:t>，分析</a:t>
            </a:r>
            <a:r>
              <a:rPr lang="zh-CN" altLang="zh-CN" sz="1400" dirty="0"/>
              <a:t>奇解与通解的联系</a:t>
            </a:r>
            <a:r>
              <a:rPr lang="zh-CN" altLang="en-US" sz="1400" dirty="0"/>
              <a:t>，并且得到</a:t>
            </a:r>
            <a:r>
              <a:rPr lang="zh-CN" altLang="zh-CN" sz="1400" dirty="0"/>
              <a:t>从通解消去常数得到奇解的方法</a:t>
            </a:r>
            <a:r>
              <a:rPr lang="zh-CN" altLang="en-US" sz="1400" dirty="0"/>
              <a:t>，给出了奇解是积分曲线的</a:t>
            </a:r>
            <a:r>
              <a:rPr lang="zh-CN" altLang="en-US" sz="1400"/>
              <a:t>包络的几何解释</a:t>
            </a:r>
            <a:endPar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9708" name="文本框 42"/>
          <p:cNvSpPr txBox="1"/>
          <p:nvPr/>
        </p:nvSpPr>
        <p:spPr>
          <a:xfrm>
            <a:off x="5298349" y="3325813"/>
            <a:ext cx="1595309" cy="369332"/>
          </a:xfrm>
          <a:prstGeom prst="rect">
            <a:avLst/>
          </a:prstGeom>
          <a:noFill/>
          <a:ln w="9525">
            <a:noFill/>
          </a:ln>
        </p:spPr>
        <p:txBody>
          <a:bodyPr wrap="none">
            <a:spAutoFit/>
          </a:bodyPr>
          <a:lstStyle/>
          <a:p>
            <a:pPr algn="ctr" eaLnBrk="1" hangingPunct="1"/>
            <a:r>
              <a:rPr lang="zh-CN" altLang="en-US" dirty="0">
                <a:solidFill>
                  <a:schemeClr val="bg1"/>
                </a:solidFill>
                <a:latin typeface="Calibri" panose="020F0502020204030204" pitchFamily="34" charset="0"/>
              </a:rPr>
              <a:t>涉及数学之广</a:t>
            </a:r>
            <a:endParaRPr lang="zh-CN" altLang="en-US" dirty="0">
              <a:solidFill>
                <a:schemeClr val="bg1"/>
              </a:solidFill>
              <a:latin typeface="Calibri" panose="020F0502020204030204" pitchFamily="34" charset="0"/>
            </a:endParaRPr>
          </a:p>
        </p:txBody>
      </p:sp>
      <p:sp>
        <p:nvSpPr>
          <p:cNvPr id="29710" name="Freeform 38"/>
          <p:cNvSpPr>
            <a:spLocks noEditPoints="1"/>
          </p:cNvSpPr>
          <p:nvPr/>
        </p:nvSpPr>
        <p:spPr>
          <a:xfrm>
            <a:off x="5853113" y="2684463"/>
            <a:ext cx="485775" cy="565150"/>
          </a:xfrm>
          <a:custGeom>
            <a:avLst/>
            <a:gdLst/>
            <a:ahLst/>
            <a:cxnLst>
              <a:cxn ang="0">
                <a:pos x="409690" y="192268"/>
              </a:cxn>
              <a:cxn ang="0">
                <a:pos x="415542" y="198094"/>
              </a:cxn>
              <a:cxn ang="0">
                <a:pos x="386279" y="268009"/>
              </a:cxn>
              <a:cxn ang="0">
                <a:pos x="263372" y="372882"/>
              </a:cxn>
              <a:cxn ang="0">
                <a:pos x="134612" y="268009"/>
              </a:cxn>
              <a:cxn ang="0">
                <a:pos x="111202" y="198094"/>
              </a:cxn>
              <a:cxn ang="0">
                <a:pos x="111202" y="192268"/>
              </a:cxn>
              <a:cxn ang="0">
                <a:pos x="152170" y="40784"/>
              </a:cxn>
              <a:cxn ang="0">
                <a:pos x="403837" y="186441"/>
              </a:cxn>
              <a:cxn ang="0">
                <a:pos x="146318" y="460277"/>
              </a:cxn>
              <a:cxn ang="0">
                <a:pos x="187287" y="407840"/>
              </a:cxn>
              <a:cxn ang="0">
                <a:pos x="140465" y="378709"/>
              </a:cxn>
              <a:cxn ang="0">
                <a:pos x="58527" y="297141"/>
              </a:cxn>
              <a:cxn ang="0">
                <a:pos x="93643" y="273836"/>
              </a:cxn>
              <a:cxn ang="0">
                <a:pos x="64380" y="221399"/>
              </a:cxn>
              <a:cxn ang="0">
                <a:pos x="5853" y="297141"/>
              </a:cxn>
              <a:cxn ang="0">
                <a:pos x="216550" y="413666"/>
              </a:cxn>
              <a:cxn ang="0">
                <a:pos x="357015" y="378709"/>
              </a:cxn>
              <a:cxn ang="0">
                <a:pos x="479922" y="565150"/>
              </a:cxn>
              <a:cxn ang="0">
                <a:pos x="58527" y="442798"/>
              </a:cxn>
              <a:cxn ang="0">
                <a:pos x="152170" y="483582"/>
              </a:cxn>
              <a:cxn ang="0">
                <a:pos x="152170" y="483582"/>
              </a:cxn>
              <a:cxn ang="0">
                <a:pos x="210698" y="436972"/>
              </a:cxn>
              <a:cxn ang="0">
                <a:pos x="216550" y="413666"/>
              </a:cxn>
              <a:cxn ang="0">
                <a:pos x="368721" y="209746"/>
              </a:cxn>
              <a:cxn ang="0">
                <a:pos x="181434" y="168962"/>
              </a:cxn>
              <a:cxn ang="0">
                <a:pos x="140465" y="203920"/>
              </a:cxn>
              <a:cxn ang="0">
                <a:pos x="128760" y="203920"/>
              </a:cxn>
              <a:cxn ang="0">
                <a:pos x="152170" y="250530"/>
              </a:cxn>
              <a:cxn ang="0">
                <a:pos x="158023" y="256357"/>
              </a:cxn>
              <a:cxn ang="0">
                <a:pos x="263372" y="349577"/>
              </a:cxn>
              <a:cxn ang="0">
                <a:pos x="362868" y="256357"/>
              </a:cxn>
              <a:cxn ang="0">
                <a:pos x="374573" y="250530"/>
              </a:cxn>
              <a:cxn ang="0">
                <a:pos x="392132" y="203920"/>
              </a:cxn>
            </a:cxnLst>
            <a:rect l="0" t="0" r="0" b="0"/>
            <a:pathLst>
              <a:path w="83" h="97">
                <a:moveTo>
                  <a:pt x="69" y="32"/>
                </a:moveTo>
                <a:cubicBezTo>
                  <a:pt x="69" y="32"/>
                  <a:pt x="69" y="32"/>
                  <a:pt x="70" y="33"/>
                </a:cubicBezTo>
                <a:cubicBezTo>
                  <a:pt x="71" y="33"/>
                  <a:pt x="71" y="33"/>
                  <a:pt x="71" y="33"/>
                </a:cubicBezTo>
                <a:cubicBezTo>
                  <a:pt x="71" y="34"/>
                  <a:pt x="71" y="34"/>
                  <a:pt x="71" y="34"/>
                </a:cubicBezTo>
                <a:cubicBezTo>
                  <a:pt x="71" y="37"/>
                  <a:pt x="70" y="40"/>
                  <a:pt x="69" y="42"/>
                </a:cubicBezTo>
                <a:cubicBezTo>
                  <a:pt x="69" y="44"/>
                  <a:pt x="68" y="45"/>
                  <a:pt x="66" y="46"/>
                </a:cubicBezTo>
                <a:cubicBezTo>
                  <a:pt x="64" y="51"/>
                  <a:pt x="62" y="56"/>
                  <a:pt x="58" y="59"/>
                </a:cubicBezTo>
                <a:cubicBezTo>
                  <a:pt x="54" y="62"/>
                  <a:pt x="49" y="64"/>
                  <a:pt x="45" y="64"/>
                </a:cubicBezTo>
                <a:cubicBezTo>
                  <a:pt x="40" y="64"/>
                  <a:pt x="35" y="62"/>
                  <a:pt x="31" y="59"/>
                </a:cubicBezTo>
                <a:cubicBezTo>
                  <a:pt x="28" y="56"/>
                  <a:pt x="25" y="51"/>
                  <a:pt x="23" y="46"/>
                </a:cubicBezTo>
                <a:cubicBezTo>
                  <a:pt x="22" y="46"/>
                  <a:pt x="21" y="44"/>
                  <a:pt x="20" y="42"/>
                </a:cubicBezTo>
                <a:cubicBezTo>
                  <a:pt x="19" y="40"/>
                  <a:pt x="18" y="37"/>
                  <a:pt x="19" y="34"/>
                </a:cubicBezTo>
                <a:cubicBezTo>
                  <a:pt x="19" y="33"/>
                  <a:pt x="19" y="33"/>
                  <a:pt x="19" y="33"/>
                </a:cubicBezTo>
                <a:cubicBezTo>
                  <a:pt x="19" y="33"/>
                  <a:pt x="19" y="33"/>
                  <a:pt x="19" y="33"/>
                </a:cubicBezTo>
                <a:cubicBezTo>
                  <a:pt x="20" y="33"/>
                  <a:pt x="20" y="32"/>
                  <a:pt x="20" y="32"/>
                </a:cubicBezTo>
                <a:cubicBezTo>
                  <a:pt x="18" y="19"/>
                  <a:pt x="20" y="12"/>
                  <a:pt x="26" y="7"/>
                </a:cubicBezTo>
                <a:cubicBezTo>
                  <a:pt x="35" y="0"/>
                  <a:pt x="52" y="0"/>
                  <a:pt x="62" y="7"/>
                </a:cubicBezTo>
                <a:cubicBezTo>
                  <a:pt x="68" y="11"/>
                  <a:pt x="70" y="20"/>
                  <a:pt x="69" y="32"/>
                </a:cubicBezTo>
                <a:close/>
                <a:moveTo>
                  <a:pt x="18" y="78"/>
                </a:moveTo>
                <a:cubicBezTo>
                  <a:pt x="19" y="79"/>
                  <a:pt x="21" y="80"/>
                  <a:pt x="25" y="79"/>
                </a:cubicBezTo>
                <a:cubicBezTo>
                  <a:pt x="28" y="78"/>
                  <a:pt x="30" y="75"/>
                  <a:pt x="32" y="73"/>
                </a:cubicBezTo>
                <a:cubicBezTo>
                  <a:pt x="32" y="72"/>
                  <a:pt x="33" y="72"/>
                  <a:pt x="32" y="70"/>
                </a:cubicBezTo>
                <a:cubicBezTo>
                  <a:pt x="31" y="68"/>
                  <a:pt x="29" y="66"/>
                  <a:pt x="26" y="65"/>
                </a:cubicBezTo>
                <a:cubicBezTo>
                  <a:pt x="25" y="64"/>
                  <a:pt x="25" y="65"/>
                  <a:pt x="24" y="65"/>
                </a:cubicBezTo>
                <a:cubicBezTo>
                  <a:pt x="21" y="68"/>
                  <a:pt x="21" y="68"/>
                  <a:pt x="21" y="68"/>
                </a:cubicBezTo>
                <a:cubicBezTo>
                  <a:pt x="17" y="63"/>
                  <a:pt x="13" y="57"/>
                  <a:pt x="10" y="51"/>
                </a:cubicBezTo>
                <a:cubicBezTo>
                  <a:pt x="15" y="49"/>
                  <a:pt x="15" y="49"/>
                  <a:pt x="15" y="49"/>
                </a:cubicBezTo>
                <a:cubicBezTo>
                  <a:pt x="15" y="49"/>
                  <a:pt x="16" y="48"/>
                  <a:pt x="16" y="47"/>
                </a:cubicBezTo>
                <a:cubicBezTo>
                  <a:pt x="16" y="44"/>
                  <a:pt x="15" y="42"/>
                  <a:pt x="14" y="39"/>
                </a:cubicBezTo>
                <a:cubicBezTo>
                  <a:pt x="13" y="38"/>
                  <a:pt x="12" y="38"/>
                  <a:pt x="11" y="38"/>
                </a:cubicBezTo>
                <a:cubicBezTo>
                  <a:pt x="8" y="39"/>
                  <a:pt x="5" y="40"/>
                  <a:pt x="3" y="43"/>
                </a:cubicBezTo>
                <a:cubicBezTo>
                  <a:pt x="0" y="46"/>
                  <a:pt x="0" y="49"/>
                  <a:pt x="1" y="51"/>
                </a:cubicBezTo>
                <a:cubicBezTo>
                  <a:pt x="4" y="58"/>
                  <a:pt x="11" y="73"/>
                  <a:pt x="18" y="78"/>
                </a:cubicBezTo>
                <a:close/>
                <a:moveTo>
                  <a:pt x="37" y="71"/>
                </a:moveTo>
                <a:cubicBezTo>
                  <a:pt x="39" y="72"/>
                  <a:pt x="42" y="72"/>
                  <a:pt x="44" y="72"/>
                </a:cubicBezTo>
                <a:cubicBezTo>
                  <a:pt x="51" y="72"/>
                  <a:pt x="57" y="69"/>
                  <a:pt x="61" y="65"/>
                </a:cubicBezTo>
                <a:cubicBezTo>
                  <a:pt x="64" y="65"/>
                  <a:pt x="68" y="65"/>
                  <a:pt x="71" y="65"/>
                </a:cubicBezTo>
                <a:cubicBezTo>
                  <a:pt x="78" y="71"/>
                  <a:pt x="83" y="87"/>
                  <a:pt x="82" y="97"/>
                </a:cubicBezTo>
                <a:cubicBezTo>
                  <a:pt x="57" y="97"/>
                  <a:pt x="32" y="97"/>
                  <a:pt x="7" y="97"/>
                </a:cubicBezTo>
                <a:cubicBezTo>
                  <a:pt x="7" y="91"/>
                  <a:pt x="8" y="83"/>
                  <a:pt x="10" y="76"/>
                </a:cubicBezTo>
                <a:cubicBezTo>
                  <a:pt x="12" y="78"/>
                  <a:pt x="14" y="80"/>
                  <a:pt x="15" y="81"/>
                </a:cubicBezTo>
                <a:cubicBezTo>
                  <a:pt x="18" y="83"/>
                  <a:pt x="22" y="84"/>
                  <a:pt x="26" y="83"/>
                </a:cubicBezTo>
                <a:cubicBezTo>
                  <a:pt x="26" y="83"/>
                  <a:pt x="26" y="83"/>
                  <a:pt x="26" y="83"/>
                </a:cubicBezTo>
                <a:cubicBezTo>
                  <a:pt x="26" y="83"/>
                  <a:pt x="26" y="83"/>
                  <a:pt x="26" y="83"/>
                </a:cubicBezTo>
                <a:cubicBezTo>
                  <a:pt x="30" y="81"/>
                  <a:pt x="33" y="79"/>
                  <a:pt x="35" y="75"/>
                </a:cubicBezTo>
                <a:cubicBezTo>
                  <a:pt x="36" y="75"/>
                  <a:pt x="36" y="75"/>
                  <a:pt x="36" y="75"/>
                </a:cubicBezTo>
                <a:cubicBezTo>
                  <a:pt x="36" y="74"/>
                  <a:pt x="36" y="74"/>
                  <a:pt x="36" y="74"/>
                </a:cubicBezTo>
                <a:cubicBezTo>
                  <a:pt x="36" y="73"/>
                  <a:pt x="37" y="72"/>
                  <a:pt x="37" y="71"/>
                </a:cubicBezTo>
                <a:close/>
                <a:moveTo>
                  <a:pt x="66" y="35"/>
                </a:moveTo>
                <a:cubicBezTo>
                  <a:pt x="65" y="35"/>
                  <a:pt x="63" y="35"/>
                  <a:pt x="63" y="36"/>
                </a:cubicBezTo>
                <a:cubicBezTo>
                  <a:pt x="62" y="34"/>
                  <a:pt x="61" y="32"/>
                  <a:pt x="61" y="30"/>
                </a:cubicBezTo>
                <a:cubicBezTo>
                  <a:pt x="53" y="32"/>
                  <a:pt x="43" y="33"/>
                  <a:pt x="31" y="29"/>
                </a:cubicBezTo>
                <a:cubicBezTo>
                  <a:pt x="30" y="31"/>
                  <a:pt x="29" y="33"/>
                  <a:pt x="28" y="35"/>
                </a:cubicBezTo>
                <a:cubicBezTo>
                  <a:pt x="26" y="35"/>
                  <a:pt x="25" y="35"/>
                  <a:pt x="24" y="35"/>
                </a:cubicBezTo>
                <a:cubicBezTo>
                  <a:pt x="23" y="35"/>
                  <a:pt x="23" y="35"/>
                  <a:pt x="23" y="35"/>
                </a:cubicBezTo>
                <a:cubicBezTo>
                  <a:pt x="23" y="35"/>
                  <a:pt x="23" y="35"/>
                  <a:pt x="22" y="35"/>
                </a:cubicBezTo>
                <a:cubicBezTo>
                  <a:pt x="23" y="38"/>
                  <a:pt x="23" y="39"/>
                  <a:pt x="23" y="41"/>
                </a:cubicBezTo>
                <a:cubicBezTo>
                  <a:pt x="24" y="42"/>
                  <a:pt x="25" y="43"/>
                  <a:pt x="26" y="43"/>
                </a:cubicBezTo>
                <a:cubicBezTo>
                  <a:pt x="27" y="43"/>
                  <a:pt x="27" y="43"/>
                  <a:pt x="27" y="43"/>
                </a:cubicBezTo>
                <a:cubicBezTo>
                  <a:pt x="27" y="44"/>
                  <a:pt x="27" y="44"/>
                  <a:pt x="27" y="44"/>
                </a:cubicBezTo>
                <a:cubicBezTo>
                  <a:pt x="28" y="49"/>
                  <a:pt x="31" y="53"/>
                  <a:pt x="34" y="56"/>
                </a:cubicBezTo>
                <a:cubicBezTo>
                  <a:pt x="37" y="59"/>
                  <a:pt x="41" y="60"/>
                  <a:pt x="45" y="60"/>
                </a:cubicBezTo>
                <a:cubicBezTo>
                  <a:pt x="48" y="60"/>
                  <a:pt x="52" y="59"/>
                  <a:pt x="55" y="56"/>
                </a:cubicBezTo>
                <a:cubicBezTo>
                  <a:pt x="59" y="53"/>
                  <a:pt x="61" y="49"/>
                  <a:pt x="62" y="44"/>
                </a:cubicBezTo>
                <a:cubicBezTo>
                  <a:pt x="63" y="43"/>
                  <a:pt x="63" y="43"/>
                  <a:pt x="63" y="43"/>
                </a:cubicBezTo>
                <a:cubicBezTo>
                  <a:pt x="64" y="43"/>
                  <a:pt x="64" y="43"/>
                  <a:pt x="64" y="43"/>
                </a:cubicBezTo>
                <a:cubicBezTo>
                  <a:pt x="65" y="43"/>
                  <a:pt x="65" y="42"/>
                  <a:pt x="66" y="41"/>
                </a:cubicBezTo>
                <a:cubicBezTo>
                  <a:pt x="66" y="39"/>
                  <a:pt x="67" y="38"/>
                  <a:pt x="67" y="35"/>
                </a:cubicBezTo>
                <a:cubicBezTo>
                  <a:pt x="66" y="35"/>
                  <a:pt x="66" y="35"/>
                  <a:pt x="66" y="35"/>
                </a:cubicBezTo>
                <a:close/>
              </a:path>
            </a:pathLst>
          </a:custGeom>
          <a:solidFill>
            <a:schemeClr val="bg1">
              <a:alpha val="100000"/>
            </a:schemeClr>
          </a:solidFill>
          <a:ln w="9525">
            <a:noFill/>
          </a:ln>
        </p:spPr>
        <p:txBody>
          <a:bodyP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par>
                                <p:cTn id="8" presetID="6" presetClass="entr" presetSubtype="16" fill="hold" nodeType="withEffect">
                                  <p:stCondLst>
                                    <p:cond delay="0"/>
                                  </p:stCondLst>
                                  <p:childTnLst>
                                    <p:set>
                                      <p:cBhvr>
                                        <p:cTn id="9" dur="1" fill="hold">
                                          <p:stCondLst>
                                            <p:cond delay="0"/>
                                          </p:stCondLst>
                                        </p:cTn>
                                        <p:tgtEl>
                                          <p:spTgt spid="29698"/>
                                        </p:tgtEl>
                                        <p:attrNameLst>
                                          <p:attrName>style.visibility</p:attrName>
                                        </p:attrNameLst>
                                      </p:cBhvr>
                                      <p:to>
                                        <p:strVal val="visible"/>
                                      </p:to>
                                    </p:set>
                                    <p:animEffect transition="in" filter="circle(in)">
                                      <p:cBhvr>
                                        <p:cTn id="10" dur="2000"/>
                                        <p:tgtEl>
                                          <p:spTgt spid="2969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circle(in)">
                                      <p:cBhvr>
                                        <p:cTn id="15" dur="2000"/>
                                        <p:tgtEl>
                                          <p:spTgt spid="42"/>
                                        </p:tgtEl>
                                      </p:cBhvr>
                                    </p:animEffect>
                                  </p:childTnLst>
                                </p:cTn>
                              </p:par>
                              <p:par>
                                <p:cTn id="16" presetID="6" presetClass="entr" presetSubtype="16" fill="hold" nodeType="withEffect">
                                  <p:stCondLst>
                                    <p:cond delay="0"/>
                                  </p:stCondLst>
                                  <p:childTnLst>
                                    <p:set>
                                      <p:cBhvr>
                                        <p:cTn id="17" dur="1" fill="hold">
                                          <p:stCondLst>
                                            <p:cond delay="0"/>
                                          </p:stCondLst>
                                        </p:cTn>
                                        <p:tgtEl>
                                          <p:spTgt spid="29700"/>
                                        </p:tgtEl>
                                        <p:attrNameLst>
                                          <p:attrName>style.visibility</p:attrName>
                                        </p:attrNameLst>
                                      </p:cBhvr>
                                      <p:to>
                                        <p:strVal val="visible"/>
                                      </p:to>
                                    </p:set>
                                    <p:animEffect transition="in" filter="circle(in)">
                                      <p:cBhvr>
                                        <p:cTn id="18" dur="2000"/>
                                        <p:tgtEl>
                                          <p:spTgt spid="2970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9699"/>
                                        </p:tgtEl>
                                        <p:attrNameLst>
                                          <p:attrName>style.visibility</p:attrName>
                                        </p:attrNameLst>
                                      </p:cBhvr>
                                      <p:to>
                                        <p:strVal val="visible"/>
                                      </p:to>
                                    </p:set>
                                    <p:animEffect transition="in" filter="circle(in)">
                                      <p:cBhvr>
                                        <p:cTn id="23" dur="2000"/>
                                        <p:tgtEl>
                                          <p:spTgt spid="29699"/>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circle(in)">
                                      <p:cBhvr>
                                        <p:cTn id="26" dur="2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par>
                                <p:cTn id="32" presetID="6" presetClass="entr" presetSubtype="16" fill="hold" nodeType="withEffect">
                                  <p:stCondLst>
                                    <p:cond delay="0"/>
                                  </p:stCondLst>
                                  <p:childTnLst>
                                    <p:set>
                                      <p:cBhvr>
                                        <p:cTn id="33" dur="1" fill="hold">
                                          <p:stCondLst>
                                            <p:cond delay="0"/>
                                          </p:stCondLst>
                                        </p:cTn>
                                        <p:tgtEl>
                                          <p:spTgt spid="29701"/>
                                        </p:tgtEl>
                                        <p:attrNameLst>
                                          <p:attrName>style.visibility</p:attrName>
                                        </p:attrNameLst>
                                      </p:cBhvr>
                                      <p:to>
                                        <p:strVal val="visible"/>
                                      </p:to>
                                    </p:set>
                                    <p:animEffect transition="in" filter="circle(in)">
                                      <p:cBhvr>
                                        <p:cTn id="34" dur="20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1"/>
          <p:cNvGrpSpPr/>
          <p:nvPr/>
        </p:nvGrpSpPr>
        <p:grpSpPr>
          <a:xfrm>
            <a:off x="331788" y="222250"/>
            <a:ext cx="3148826" cy="400110"/>
            <a:chOff x="331599" y="222348"/>
            <a:chExt cx="3148943"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874" name="文本框 3"/>
            <p:cNvSpPr txBox="1"/>
            <p:nvPr/>
          </p:nvSpPr>
          <p:spPr>
            <a:xfrm>
              <a:off x="474479" y="222348"/>
              <a:ext cx="3006063"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拉格朗日：天体力学大师</a:t>
              </a:r>
              <a:endParaRPr lang="zh-CN" altLang="en-US" sz="2000" dirty="0">
                <a:latin typeface="微软雅黑" panose="020B0503020204020204" pitchFamily="34" charset="-122"/>
              </a:endParaRPr>
            </a:p>
          </p:txBody>
        </p:sp>
      </p:grpSp>
      <p:sp>
        <p:nvSpPr>
          <p:cNvPr id="35843" name="文本框 4"/>
          <p:cNvSpPr txBox="1"/>
          <p:nvPr/>
        </p:nvSpPr>
        <p:spPr>
          <a:xfrm>
            <a:off x="851515" y="1152525"/>
            <a:ext cx="660758" cy="400110"/>
          </a:xfrm>
          <a:prstGeom prst="rect">
            <a:avLst/>
          </a:prstGeom>
          <a:noFill/>
          <a:ln w="9525">
            <a:noFill/>
          </a:ln>
        </p:spPr>
        <p:txBody>
          <a:bodyPr wrap="none">
            <a:spAutoFit/>
          </a:bodyPr>
          <a:lstStyle/>
          <a:p>
            <a:pPr algn="ctr" eaLnBrk="1" hangingPunct="1"/>
            <a:r>
              <a:rPr lang="en-US" altLang="zh-CN" sz="2000" dirty="0">
                <a:solidFill>
                  <a:srgbClr val="404040"/>
                </a:solidFill>
                <a:latin typeface="Impact" panose="020B0806030902050204" pitchFamily="34" charset="0"/>
              </a:rPr>
              <a:t>1765</a:t>
            </a:r>
            <a:endParaRPr lang="zh-CN" altLang="en-US" sz="2000" dirty="0">
              <a:solidFill>
                <a:srgbClr val="404040"/>
              </a:solidFill>
              <a:latin typeface="Impact" panose="020B0806030902050204" pitchFamily="34" charset="0"/>
            </a:endParaRPr>
          </a:p>
        </p:txBody>
      </p:sp>
      <p:sp>
        <p:nvSpPr>
          <p:cNvPr id="35844" name="文本框 5"/>
          <p:cNvSpPr txBox="1"/>
          <p:nvPr/>
        </p:nvSpPr>
        <p:spPr>
          <a:xfrm>
            <a:off x="3130677" y="1152525"/>
            <a:ext cx="617285" cy="400110"/>
          </a:xfrm>
          <a:prstGeom prst="rect">
            <a:avLst/>
          </a:prstGeom>
          <a:noFill/>
          <a:ln w="9525">
            <a:noFill/>
          </a:ln>
        </p:spPr>
        <p:txBody>
          <a:bodyPr wrap="none">
            <a:spAutoFit/>
          </a:bodyPr>
          <a:lstStyle/>
          <a:p>
            <a:pPr algn="ctr" eaLnBrk="1" hangingPunct="1"/>
            <a:r>
              <a:rPr lang="en-US" altLang="zh-CN" sz="2000" dirty="0">
                <a:solidFill>
                  <a:srgbClr val="404040"/>
                </a:solidFill>
                <a:latin typeface="Impact" panose="020B0806030902050204" pitchFamily="34" charset="0"/>
              </a:rPr>
              <a:t>1772</a:t>
            </a:r>
            <a:endParaRPr lang="zh-CN" altLang="en-US" sz="2000" dirty="0">
              <a:solidFill>
                <a:srgbClr val="404040"/>
              </a:solidFill>
              <a:latin typeface="Impact" panose="020B0806030902050204" pitchFamily="34" charset="0"/>
            </a:endParaRPr>
          </a:p>
        </p:txBody>
      </p:sp>
      <p:sp>
        <p:nvSpPr>
          <p:cNvPr id="35845" name="文本框 6"/>
          <p:cNvSpPr txBox="1"/>
          <p:nvPr/>
        </p:nvSpPr>
        <p:spPr>
          <a:xfrm>
            <a:off x="5504967" y="1152525"/>
            <a:ext cx="612155" cy="400110"/>
          </a:xfrm>
          <a:prstGeom prst="rect">
            <a:avLst/>
          </a:prstGeom>
          <a:noFill/>
          <a:ln w="9525">
            <a:noFill/>
          </a:ln>
        </p:spPr>
        <p:txBody>
          <a:bodyPr wrap="none">
            <a:spAutoFit/>
          </a:bodyPr>
          <a:lstStyle/>
          <a:p>
            <a:pPr algn="ctr" eaLnBrk="1" hangingPunct="1"/>
            <a:r>
              <a:rPr lang="en-US" altLang="zh-CN" sz="2000" dirty="0">
                <a:solidFill>
                  <a:srgbClr val="404040"/>
                </a:solidFill>
                <a:latin typeface="Impact" panose="020B0806030902050204" pitchFamily="34" charset="0"/>
              </a:rPr>
              <a:t>1774</a:t>
            </a:r>
            <a:endParaRPr lang="zh-CN" altLang="en-US" sz="2000" dirty="0">
              <a:solidFill>
                <a:srgbClr val="404040"/>
              </a:solidFill>
              <a:latin typeface="Impact" panose="020B0806030902050204" pitchFamily="34" charset="0"/>
            </a:endParaRPr>
          </a:p>
        </p:txBody>
      </p:sp>
      <p:sp>
        <p:nvSpPr>
          <p:cNvPr id="35846" name="文本框 7"/>
          <p:cNvSpPr txBox="1"/>
          <p:nvPr/>
        </p:nvSpPr>
        <p:spPr>
          <a:xfrm>
            <a:off x="8338966" y="1152525"/>
            <a:ext cx="659156" cy="400110"/>
          </a:xfrm>
          <a:prstGeom prst="rect">
            <a:avLst/>
          </a:prstGeom>
          <a:noFill/>
          <a:ln w="9525">
            <a:noFill/>
          </a:ln>
        </p:spPr>
        <p:txBody>
          <a:bodyPr wrap="none">
            <a:spAutoFit/>
          </a:bodyPr>
          <a:lstStyle/>
          <a:p>
            <a:pPr algn="ctr" eaLnBrk="1" hangingPunct="1"/>
            <a:r>
              <a:rPr lang="en-US" altLang="zh-CN" sz="2000" dirty="0">
                <a:solidFill>
                  <a:srgbClr val="404040"/>
                </a:solidFill>
                <a:latin typeface="Impact" panose="020B0806030902050204" pitchFamily="34" charset="0"/>
              </a:rPr>
              <a:t>1780</a:t>
            </a:r>
            <a:endParaRPr lang="zh-CN" altLang="en-US" sz="2000" dirty="0">
              <a:solidFill>
                <a:srgbClr val="404040"/>
              </a:solidFill>
              <a:latin typeface="Impact" panose="020B0806030902050204" pitchFamily="34" charset="0"/>
            </a:endParaRPr>
          </a:p>
        </p:txBody>
      </p:sp>
      <p:sp>
        <p:nvSpPr>
          <p:cNvPr id="10" name="矩形 9"/>
          <p:cNvSpPr/>
          <p:nvPr/>
        </p:nvSpPr>
        <p:spPr>
          <a:xfrm>
            <a:off x="965200" y="2570163"/>
            <a:ext cx="1558925" cy="893834"/>
          </a:xfrm>
          <a:prstGeom prst="rect">
            <a:avLst/>
          </a:prstGeom>
        </p:spPr>
        <p:txBody>
          <a:bodyPr lIns="0" rIns="0">
            <a:spAutoFit/>
          </a:bodyPr>
          <a:lstStyle/>
          <a:p>
            <a:pPr lvl="0" algn="just" eaLnBrk="1" fontAlgn="auto" hangingPunct="1">
              <a:lnSpc>
                <a:spcPct val="150000"/>
              </a:lnSpc>
              <a:spcBef>
                <a:spcPts val="0"/>
              </a:spcBef>
              <a:spcAft>
                <a:spcPts val="0"/>
              </a:spcAft>
              <a:defRPr/>
            </a:pPr>
            <a:r>
              <a:rPr lang="zh-CN" altLang="en-US" sz="1200" dirty="0">
                <a:latin typeface="+mn-ea"/>
                <a:ea typeface="+mn-ea"/>
                <a:sym typeface="+mn-ea"/>
              </a:rPr>
              <a:t>拉格朗日给巴黎科学院寄去</a:t>
            </a: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论文</a:t>
            </a:r>
            <a:r>
              <a:rPr lang="zh-CN" altLang="zh-CN" sz="1200" dirty="0"/>
              <a:t>《研究木星的一些卫星的不等式》 </a:t>
            </a: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35849" name="文本框 10"/>
          <p:cNvSpPr txBox="1"/>
          <p:nvPr/>
        </p:nvSpPr>
        <p:spPr>
          <a:xfrm>
            <a:off x="3222625" y="2257425"/>
            <a:ext cx="65" cy="338554"/>
          </a:xfrm>
          <a:prstGeom prst="rect">
            <a:avLst/>
          </a:prstGeom>
          <a:noFill/>
          <a:ln w="9525">
            <a:noFill/>
          </a:ln>
        </p:spPr>
        <p:txBody>
          <a:bodyPr wrap="none" lIns="0" rIns="0">
            <a:spAutoFit/>
          </a:bodyPr>
          <a:lstStyle/>
          <a:p>
            <a:pPr eaLnBrk="1" hangingPunct="1"/>
            <a:endParaRPr lang="zh-CN" altLang="en-US" sz="1600" b="1" dirty="0">
              <a:solidFill>
                <a:schemeClr val="accent1"/>
              </a:solidFill>
              <a:latin typeface="Calibri" panose="020F0502020204030204" pitchFamily="34" charset="0"/>
            </a:endParaRPr>
          </a:p>
        </p:txBody>
      </p:sp>
      <p:sp>
        <p:nvSpPr>
          <p:cNvPr id="35850" name="文本框 11"/>
          <p:cNvSpPr txBox="1"/>
          <p:nvPr/>
        </p:nvSpPr>
        <p:spPr>
          <a:xfrm>
            <a:off x="5594350" y="2257425"/>
            <a:ext cx="65" cy="338554"/>
          </a:xfrm>
          <a:prstGeom prst="rect">
            <a:avLst/>
          </a:prstGeom>
          <a:noFill/>
          <a:ln w="9525">
            <a:noFill/>
          </a:ln>
        </p:spPr>
        <p:txBody>
          <a:bodyPr wrap="none" lIns="0" rIns="0">
            <a:spAutoFit/>
          </a:bodyPr>
          <a:lstStyle/>
          <a:p>
            <a:pPr eaLnBrk="1" hangingPunct="1"/>
            <a:endParaRPr lang="zh-CN" altLang="en-US" sz="1600" b="1" dirty="0">
              <a:solidFill>
                <a:schemeClr val="accent1"/>
              </a:solidFill>
              <a:latin typeface="Calibri" panose="020F0502020204030204" pitchFamily="34" charset="0"/>
            </a:endParaRPr>
          </a:p>
        </p:txBody>
      </p:sp>
      <p:sp>
        <p:nvSpPr>
          <p:cNvPr id="13" name="矩形 12"/>
          <p:cNvSpPr/>
          <p:nvPr/>
        </p:nvSpPr>
        <p:spPr>
          <a:xfrm>
            <a:off x="5594350" y="2570163"/>
            <a:ext cx="1558925" cy="1167692"/>
          </a:xfrm>
          <a:prstGeom prst="rect">
            <a:avLst/>
          </a:prstGeom>
        </p:spPr>
        <p:txBody>
          <a:bodyPr lIns="0" rIns="0">
            <a:spAutoFit/>
          </a:bodyPr>
          <a:lstStyle/>
          <a:p>
            <a:pPr lvl="0" algn="just" eaLnBrk="1" fontAlgn="auto" hangingPunct="1">
              <a:lnSpc>
                <a:spcPct val="150000"/>
              </a:lnSpc>
              <a:spcBef>
                <a:spcPts val="0"/>
              </a:spcBef>
              <a:spcAft>
                <a:spcPts val="0"/>
              </a:spcAft>
              <a:defRPr/>
            </a:pPr>
            <a:r>
              <a:rPr lang="zh-CN" altLang="en-US" sz="1200" dirty="0">
                <a:latin typeface="+mn-ea"/>
                <a:ea typeface="+mn-ea"/>
                <a:sym typeface="+mn-ea"/>
              </a:rPr>
              <a:t>拉格朗日参加</a:t>
            </a: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论文评选</a:t>
            </a:r>
            <a:r>
              <a:rPr lang="zh-CN" altLang="zh-CN" sz="1200" dirty="0"/>
              <a:t>《论月球长期时差》</a:t>
            </a:r>
            <a:r>
              <a:rPr lang="zh-CN" altLang="en-US" sz="1200" dirty="0"/>
              <a:t>，解释了月球的长期加速度时差问题</a:t>
            </a:r>
            <a:endParaRPr kumimoji="0" lang="en-US" altLang="zh-CN"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15" name="矩形 14"/>
          <p:cNvSpPr/>
          <p:nvPr/>
        </p:nvSpPr>
        <p:spPr>
          <a:xfrm>
            <a:off x="8456613" y="2570163"/>
            <a:ext cx="1558925" cy="1444691"/>
          </a:xfrm>
          <a:prstGeom prst="rect">
            <a:avLst/>
          </a:prstGeom>
        </p:spPr>
        <p:txBody>
          <a:bodyPr lIns="0" rIns="0">
            <a:spAutoFit/>
          </a:bodyPr>
          <a:lstStyle/>
          <a:p>
            <a:pPr lvl="0" algn="just" eaLnBrk="1" fontAlgn="auto" hangingPunct="1">
              <a:lnSpc>
                <a:spcPct val="150000"/>
              </a:lnSpc>
              <a:spcBef>
                <a:spcPts val="0"/>
              </a:spcBef>
              <a:spcAft>
                <a:spcPts val="0"/>
              </a:spcAft>
              <a:defRPr/>
            </a:pP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拉格朗日发表论文</a:t>
            </a:r>
            <a:r>
              <a:rPr lang="zh-CN" altLang="zh-CN" sz="1200" dirty="0"/>
              <a:t>《通过行星活动的观察研究彗星的摄动理论》</a:t>
            </a:r>
            <a:r>
              <a:rPr lang="zh-CN" altLang="en-US" sz="1200" dirty="0"/>
              <a:t>，提出了后来以他命名的行星运动方程</a:t>
            </a: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16" name="任意多边形 15"/>
          <p:cNvSpPr/>
          <p:nvPr/>
        </p:nvSpPr>
        <p:spPr>
          <a:xfrm>
            <a:off x="1085850" y="1744663"/>
            <a:ext cx="10188575" cy="215900"/>
          </a:xfrm>
          <a:custGeom>
            <a:avLst/>
            <a:gdLst>
              <a:gd name="connsiteX0" fmla="*/ 108000 w 10440000"/>
              <a:gd name="connsiteY0" fmla="*/ 0 h 216000"/>
              <a:gd name="connsiteX1" fmla="*/ 10332000 w 10440000"/>
              <a:gd name="connsiteY1" fmla="*/ 0 h 216000"/>
              <a:gd name="connsiteX2" fmla="*/ 10440000 w 10440000"/>
              <a:gd name="connsiteY2" fmla="*/ 108000 h 216000"/>
              <a:gd name="connsiteX3" fmla="*/ 10332000 w 10440000"/>
              <a:gd name="connsiteY3" fmla="*/ 216000 h 216000"/>
              <a:gd name="connsiteX4" fmla="*/ 108000 w 10440000"/>
              <a:gd name="connsiteY4" fmla="*/ 216000 h 216000"/>
              <a:gd name="connsiteX5" fmla="*/ 0 w 10440000"/>
              <a:gd name="connsiteY5" fmla="*/ 108000 h 216000"/>
              <a:gd name="connsiteX6" fmla="*/ 108000 w 10440000"/>
              <a:gd name="connsiteY6" fmla="*/ 0 h 2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0000" h="216000">
                <a:moveTo>
                  <a:pt x="108000" y="0"/>
                </a:moveTo>
                <a:lnTo>
                  <a:pt x="10332000" y="0"/>
                </a:lnTo>
                <a:cubicBezTo>
                  <a:pt x="10391647" y="0"/>
                  <a:pt x="10440000" y="48353"/>
                  <a:pt x="10440000" y="108000"/>
                </a:cubicBezTo>
                <a:cubicBezTo>
                  <a:pt x="10440000" y="167647"/>
                  <a:pt x="10391647" y="216000"/>
                  <a:pt x="10332000" y="216000"/>
                </a:cubicBezTo>
                <a:lnTo>
                  <a:pt x="108000" y="216000"/>
                </a:lnTo>
                <a:cubicBezTo>
                  <a:pt x="48353" y="216000"/>
                  <a:pt x="0" y="167647"/>
                  <a:pt x="0" y="108000"/>
                </a:cubicBezTo>
                <a:cubicBezTo>
                  <a:pt x="0" y="48353"/>
                  <a:pt x="48353" y="0"/>
                  <a:pt x="108000"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1276350" y="1744663"/>
            <a:ext cx="2160588"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3436938" y="1744663"/>
            <a:ext cx="2379663"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5810250" y="1744663"/>
            <a:ext cx="2832100"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5858" name="组合 19"/>
          <p:cNvGrpSpPr/>
          <p:nvPr/>
        </p:nvGrpSpPr>
        <p:grpSpPr>
          <a:xfrm>
            <a:off x="8456613" y="1635125"/>
            <a:ext cx="431800" cy="431800"/>
            <a:chOff x="812700" y="3140025"/>
            <a:chExt cx="432000" cy="432000"/>
          </a:xfrm>
        </p:grpSpPr>
        <p:sp>
          <p:nvSpPr>
            <p:cNvPr id="21" name="椭圆 20"/>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椭圆 21"/>
            <p:cNvSpPr/>
            <p:nvPr/>
          </p:nvSpPr>
          <p:spPr>
            <a:xfrm>
              <a:off x="938170"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5859" name="组合 22"/>
          <p:cNvGrpSpPr/>
          <p:nvPr/>
        </p:nvGrpSpPr>
        <p:grpSpPr>
          <a:xfrm>
            <a:off x="5594350" y="1635125"/>
            <a:ext cx="431800" cy="431800"/>
            <a:chOff x="812700" y="3140025"/>
            <a:chExt cx="432000" cy="432000"/>
          </a:xfrm>
        </p:grpSpPr>
        <p:sp>
          <p:nvSpPr>
            <p:cNvPr id="24" name="椭圆 23"/>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5860" name="组合 25"/>
          <p:cNvGrpSpPr/>
          <p:nvPr/>
        </p:nvGrpSpPr>
        <p:grpSpPr>
          <a:xfrm>
            <a:off x="965200" y="1635125"/>
            <a:ext cx="431800" cy="431800"/>
            <a:chOff x="812700" y="3140025"/>
            <a:chExt cx="432000" cy="432000"/>
          </a:xfrm>
        </p:grpSpPr>
        <p:sp>
          <p:nvSpPr>
            <p:cNvPr id="27" name="椭圆 26"/>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5861" name="组合 28"/>
          <p:cNvGrpSpPr/>
          <p:nvPr/>
        </p:nvGrpSpPr>
        <p:grpSpPr>
          <a:xfrm>
            <a:off x="3222625" y="1635125"/>
            <a:ext cx="431800" cy="431800"/>
            <a:chOff x="812700" y="3140025"/>
            <a:chExt cx="432000" cy="432000"/>
          </a:xfrm>
        </p:grpSpPr>
        <p:sp>
          <p:nvSpPr>
            <p:cNvPr id="30" name="椭圆 29"/>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2" name="矩形 31"/>
          <p:cNvSpPr/>
          <p:nvPr/>
        </p:nvSpPr>
        <p:spPr>
          <a:xfrm>
            <a:off x="3222625" y="2570163"/>
            <a:ext cx="1558925" cy="1724831"/>
          </a:xfrm>
          <a:prstGeom prst="rect">
            <a:avLst/>
          </a:prstGeom>
        </p:spPr>
        <p:txBody>
          <a:bodyPr lIns="0" rIns="0">
            <a:spAutoFit/>
          </a:bodyPr>
          <a:lstStyle/>
          <a:p>
            <a:pPr lvl="0" algn="just" eaLnBrk="1" fontAlgn="auto" hangingPunct="1">
              <a:lnSpc>
                <a:spcPct val="150000"/>
              </a:lnSpc>
              <a:spcBef>
                <a:spcPts val="0"/>
              </a:spcBef>
              <a:spcAft>
                <a:spcPts val="0"/>
              </a:spcAft>
              <a:defRPr/>
            </a:pPr>
            <a:r>
              <a:rPr lang="zh-CN" altLang="en-US" sz="1200" dirty="0"/>
              <a:t>拉格朗日以</a:t>
            </a:r>
            <a:r>
              <a:rPr lang="zh-CN" altLang="zh-CN" sz="1200" dirty="0"/>
              <a:t>《三体问题》</a:t>
            </a:r>
            <a:r>
              <a:rPr lang="zh-CN" altLang="en-US" sz="1200" dirty="0"/>
              <a:t>参加论文竞选，并在其中</a:t>
            </a:r>
            <a:r>
              <a:rPr lang="zh-CN" altLang="zh-CN" sz="1200" dirty="0"/>
              <a:t>创造了用微分方程解三体问题的降阶方法</a:t>
            </a:r>
            <a:r>
              <a:rPr lang="zh-CN" altLang="en-US" sz="1200" dirty="0"/>
              <a:t>和开创了求解限制性三体问题的新途径</a:t>
            </a:r>
            <a:r>
              <a:rPr lang="zh-CN" altLang="zh-CN" sz="1200" dirty="0"/>
              <a:t> </a:t>
            </a: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33" name="矩形 32"/>
          <p:cNvSpPr/>
          <p:nvPr/>
        </p:nvSpPr>
        <p:spPr>
          <a:xfrm>
            <a:off x="2419598" y="5435176"/>
            <a:ext cx="6223000" cy="613694"/>
          </a:xfrm>
          <a:prstGeom prst="rect">
            <a:avLst/>
          </a:prstGeom>
        </p:spPr>
        <p:txBody>
          <a:bodyPr lIns="0" rIns="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rPr>
              <a:t>在巴黎科学院的论文评选大都与天体运动有关，从事其中的拉格朗日发表多篇关于天体运动的论文评选并因此获得竞赛的奖金</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cxnSp>
        <p:nvCxnSpPr>
          <p:cNvPr id="34" name="直接连接符 33"/>
          <p:cNvCxnSpPr/>
          <p:nvPr/>
        </p:nvCxnSpPr>
        <p:spPr>
          <a:xfrm>
            <a:off x="11296650" y="5507038"/>
            <a:ext cx="0" cy="46831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622735" y="1070531"/>
            <a:ext cx="1071716" cy="369332"/>
          </a:xfrm>
          <a:prstGeom prst="rect">
            <a:avLst/>
          </a:prstGeom>
          <a:noFill/>
        </p:spPr>
        <p:txBody>
          <a:bodyPr wrap="square" rtlCol="0">
            <a:spAutoFit/>
          </a:bodyPr>
          <a:lstStyle/>
          <a:p>
            <a:r>
              <a:rPr kumimoji="1" lang="zh-CN" altLang="en-US" dirty="0"/>
              <a:t>。。。</a:t>
            </a:r>
            <a:endParaRPr kumimoji="1" lang="zh-CN" altLang="en-US" dirty="0"/>
          </a:p>
        </p:txBody>
      </p:sp>
      <p:graphicFrame>
        <p:nvGraphicFramePr>
          <p:cNvPr id="4" name="对象 3">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3073" name="" r:id="rId1" imgW="914400" imgH="215900" progId="Equation.KSEE3">
                  <p:embed/>
                </p:oleObj>
              </mc:Choice>
              <mc:Fallback>
                <p:oleObj name="" r:id="rId1" imgW="914400" imgH="215900" progId="Equation.KSEE3">
                  <p:embed/>
                  <p:pic>
                    <p:nvPicPr>
                      <p:cNvPr id="0" name="图片 3072"/>
                      <p:cNvPicPr/>
                      <p:nvPr/>
                    </p:nvPicPr>
                    <p:blipFill>
                      <a:blip r:embed="rId2"/>
                      <a:stretch>
                        <a:fillRect/>
                      </a:stretch>
                    </p:blipFill>
                    <p:spPr>
                      <a:xfrm>
                        <a:off x="5638800" y="3321050"/>
                        <a:ext cx="914400" cy="215900"/>
                      </a:xfrm>
                      <a:prstGeom prst="rect">
                        <a:avLst/>
                      </a:prstGeom>
                    </p:spPr>
                  </p:pic>
                </p:oleObj>
              </mc:Fallback>
            </mc:AlternateContent>
          </a:graphicData>
        </a:graphic>
      </p:graphicFrame>
      <p:sp>
        <p:nvSpPr>
          <p:cNvPr id="5" name="左大括号 4"/>
          <p:cNvSpPr/>
          <p:nvPr/>
        </p:nvSpPr>
        <p:spPr>
          <a:xfrm rot="16200000">
            <a:off x="5087620" y="654050"/>
            <a:ext cx="760730" cy="8141970"/>
          </a:xfrm>
          <a:prstGeom prst="leftBrace">
            <a:avLst/>
          </a:prstGeom>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1000" fill="hold"/>
                                        <p:tgtEl>
                                          <p:spTgt spid="3584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35842"/>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35842"/>
                                        </p:tgtEl>
                                        <p:attrNameLst>
                                          <p:attrName>ppt_y</p:attrName>
                                        </p:attrNameLst>
                                      </p:cBhvr>
                                      <p:tavLst>
                                        <p:tav tm="0">
                                          <p:val>
                                            <p:strVal val="#ppt_y"/>
                                          </p:val>
                                        </p:tav>
                                        <p:tav tm="100000">
                                          <p:val>
                                            <p:strVal val="#ppt_y"/>
                                          </p:val>
                                        </p:tav>
                                      </p:tavLst>
                                    </p:anim>
                                    <p:animEffect transition="in" filter="fade">
                                      <p:cBhvr>
                                        <p:cTn id="10" dur="1000"/>
                                        <p:tgtEl>
                                          <p:spTgt spid="35842"/>
                                        </p:tgtEl>
                                      </p:cBhvr>
                                    </p:animEffect>
                                  </p:childTnLst>
                                </p:cTn>
                              </p:par>
                              <p:par>
                                <p:cTn id="11" presetID="48" presetClass="entr" presetSubtype="0" accel="50000" fill="hold" grpId="0" nodeType="withEffect">
                                  <p:stCondLst>
                                    <p:cond delay="0"/>
                                  </p:stCondLst>
                                  <p:childTnLst>
                                    <p:set>
                                      <p:cBhvr>
                                        <p:cTn id="12" dur="1" fill="hold">
                                          <p:stCondLst>
                                            <p:cond delay="0"/>
                                          </p:stCondLst>
                                        </p:cTn>
                                        <p:tgtEl>
                                          <p:spTgt spid="35843"/>
                                        </p:tgtEl>
                                        <p:attrNameLst>
                                          <p:attrName>style.visibility</p:attrName>
                                        </p:attrNameLst>
                                      </p:cBhvr>
                                      <p:to>
                                        <p:strVal val="visible"/>
                                      </p:to>
                                    </p:set>
                                    <p:anim calcmode="lin" valueType="num">
                                      <p:cBhvr>
                                        <p:cTn id="13" dur="1000" fill="hold"/>
                                        <p:tgtEl>
                                          <p:spTgt spid="3584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35843"/>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35843"/>
                                        </p:tgtEl>
                                        <p:attrNameLst>
                                          <p:attrName>ppt_y</p:attrName>
                                        </p:attrNameLst>
                                      </p:cBhvr>
                                      <p:tavLst>
                                        <p:tav tm="0">
                                          <p:val>
                                            <p:strVal val="#ppt_y"/>
                                          </p:val>
                                        </p:tav>
                                        <p:tav tm="100000">
                                          <p:val>
                                            <p:strVal val="#ppt_y"/>
                                          </p:val>
                                        </p:tav>
                                      </p:tavLst>
                                    </p:anim>
                                    <p:animEffect transition="in" filter="fade">
                                      <p:cBhvr>
                                        <p:cTn id="16" dur="1000"/>
                                        <p:tgtEl>
                                          <p:spTgt spid="35843"/>
                                        </p:tgtEl>
                                      </p:cBhvr>
                                    </p:animEffect>
                                  </p:childTnLst>
                                </p:cTn>
                              </p:par>
                              <p:par>
                                <p:cTn id="17" presetID="48" presetClass="entr" presetSubtype="0" accel="50000" fill="hold" grpId="0" nodeType="withEffect">
                                  <p:stCondLst>
                                    <p:cond delay="0"/>
                                  </p:stCondLst>
                                  <p:childTnLst>
                                    <p:set>
                                      <p:cBhvr>
                                        <p:cTn id="18" dur="1" fill="hold">
                                          <p:stCondLst>
                                            <p:cond delay="0"/>
                                          </p:stCondLst>
                                        </p:cTn>
                                        <p:tgtEl>
                                          <p:spTgt spid="35844"/>
                                        </p:tgtEl>
                                        <p:attrNameLst>
                                          <p:attrName>style.visibility</p:attrName>
                                        </p:attrNameLst>
                                      </p:cBhvr>
                                      <p:to>
                                        <p:strVal val="visible"/>
                                      </p:to>
                                    </p:set>
                                    <p:anim calcmode="lin" valueType="num">
                                      <p:cBhvr>
                                        <p:cTn id="19" dur="1000" fill="hold"/>
                                        <p:tgtEl>
                                          <p:spTgt spid="3584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0" dur="1000" fill="hold"/>
                                        <p:tgtEl>
                                          <p:spTgt spid="35844"/>
                                        </p:tgtEl>
                                        <p:attrNameLst>
                                          <p:attrName>ppt_x</p:attrName>
                                        </p:attrNameLst>
                                      </p:cBhvr>
                                      <p:tavLst>
                                        <p:tav tm="0">
                                          <p:val>
                                            <p:fltVal val="-1"/>
                                          </p:val>
                                        </p:tav>
                                        <p:tav tm="50000">
                                          <p:val>
                                            <p:fltVal val="0.95"/>
                                          </p:val>
                                        </p:tav>
                                        <p:tav tm="100000">
                                          <p:val>
                                            <p:strVal val="#ppt_x"/>
                                          </p:val>
                                        </p:tav>
                                      </p:tavLst>
                                    </p:anim>
                                    <p:anim calcmode="lin" valueType="num">
                                      <p:cBhvr>
                                        <p:cTn id="21" dur="1000" fill="hold"/>
                                        <p:tgtEl>
                                          <p:spTgt spid="35844"/>
                                        </p:tgtEl>
                                        <p:attrNameLst>
                                          <p:attrName>ppt_y</p:attrName>
                                        </p:attrNameLst>
                                      </p:cBhvr>
                                      <p:tavLst>
                                        <p:tav tm="0">
                                          <p:val>
                                            <p:strVal val="#ppt_y"/>
                                          </p:val>
                                        </p:tav>
                                        <p:tav tm="100000">
                                          <p:val>
                                            <p:strVal val="#ppt_y"/>
                                          </p:val>
                                        </p:tav>
                                      </p:tavLst>
                                    </p:anim>
                                    <p:animEffect transition="in" filter="fade">
                                      <p:cBhvr>
                                        <p:cTn id="22" dur="1000"/>
                                        <p:tgtEl>
                                          <p:spTgt spid="35844"/>
                                        </p:tgtEl>
                                      </p:cBhvr>
                                    </p:animEffect>
                                  </p:childTnLst>
                                </p:cTn>
                              </p:par>
                              <p:par>
                                <p:cTn id="23" presetID="48" presetClass="entr" presetSubtype="0" accel="50000" fill="hold" grpId="0" nodeType="withEffect">
                                  <p:stCondLst>
                                    <p:cond delay="0"/>
                                  </p:stCondLst>
                                  <p:childTnLst>
                                    <p:set>
                                      <p:cBhvr>
                                        <p:cTn id="24" dur="1" fill="hold">
                                          <p:stCondLst>
                                            <p:cond delay="0"/>
                                          </p:stCondLst>
                                        </p:cTn>
                                        <p:tgtEl>
                                          <p:spTgt spid="35845"/>
                                        </p:tgtEl>
                                        <p:attrNameLst>
                                          <p:attrName>style.visibility</p:attrName>
                                        </p:attrNameLst>
                                      </p:cBhvr>
                                      <p:to>
                                        <p:strVal val="visible"/>
                                      </p:to>
                                    </p:set>
                                    <p:anim calcmode="lin" valueType="num">
                                      <p:cBhvr>
                                        <p:cTn id="25" dur="1000" fill="hold"/>
                                        <p:tgtEl>
                                          <p:spTgt spid="3584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6" dur="1000" fill="hold"/>
                                        <p:tgtEl>
                                          <p:spTgt spid="35845"/>
                                        </p:tgtEl>
                                        <p:attrNameLst>
                                          <p:attrName>ppt_x</p:attrName>
                                        </p:attrNameLst>
                                      </p:cBhvr>
                                      <p:tavLst>
                                        <p:tav tm="0">
                                          <p:val>
                                            <p:fltVal val="-1"/>
                                          </p:val>
                                        </p:tav>
                                        <p:tav tm="50000">
                                          <p:val>
                                            <p:fltVal val="0.95"/>
                                          </p:val>
                                        </p:tav>
                                        <p:tav tm="100000">
                                          <p:val>
                                            <p:strVal val="#ppt_x"/>
                                          </p:val>
                                        </p:tav>
                                      </p:tavLst>
                                    </p:anim>
                                    <p:anim calcmode="lin" valueType="num">
                                      <p:cBhvr>
                                        <p:cTn id="27" dur="1000" fill="hold"/>
                                        <p:tgtEl>
                                          <p:spTgt spid="35845"/>
                                        </p:tgtEl>
                                        <p:attrNameLst>
                                          <p:attrName>ppt_y</p:attrName>
                                        </p:attrNameLst>
                                      </p:cBhvr>
                                      <p:tavLst>
                                        <p:tav tm="0">
                                          <p:val>
                                            <p:strVal val="#ppt_y"/>
                                          </p:val>
                                        </p:tav>
                                        <p:tav tm="100000">
                                          <p:val>
                                            <p:strVal val="#ppt_y"/>
                                          </p:val>
                                        </p:tav>
                                      </p:tavLst>
                                    </p:anim>
                                    <p:animEffect transition="in" filter="fade">
                                      <p:cBhvr>
                                        <p:cTn id="28" dur="1000"/>
                                        <p:tgtEl>
                                          <p:spTgt spid="35845"/>
                                        </p:tgtEl>
                                      </p:cBhvr>
                                    </p:animEffect>
                                  </p:childTnLst>
                                </p:cTn>
                              </p:par>
                              <p:par>
                                <p:cTn id="29" presetID="48" presetClass="entr" presetSubtype="0" accel="50000" fill="hold" grpId="0" nodeType="withEffect">
                                  <p:stCondLst>
                                    <p:cond delay="0"/>
                                  </p:stCondLst>
                                  <p:childTnLst>
                                    <p:set>
                                      <p:cBhvr>
                                        <p:cTn id="30" dur="1" fill="hold">
                                          <p:stCondLst>
                                            <p:cond delay="0"/>
                                          </p:stCondLst>
                                        </p:cTn>
                                        <p:tgtEl>
                                          <p:spTgt spid="35846"/>
                                        </p:tgtEl>
                                        <p:attrNameLst>
                                          <p:attrName>style.visibility</p:attrName>
                                        </p:attrNameLst>
                                      </p:cBhvr>
                                      <p:to>
                                        <p:strVal val="visible"/>
                                      </p:to>
                                    </p:set>
                                    <p:anim calcmode="lin" valueType="num">
                                      <p:cBhvr>
                                        <p:cTn id="31" dur="1000" fill="hold"/>
                                        <p:tgtEl>
                                          <p:spTgt spid="3584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2" dur="1000" fill="hold"/>
                                        <p:tgtEl>
                                          <p:spTgt spid="35846"/>
                                        </p:tgtEl>
                                        <p:attrNameLst>
                                          <p:attrName>ppt_x</p:attrName>
                                        </p:attrNameLst>
                                      </p:cBhvr>
                                      <p:tavLst>
                                        <p:tav tm="0">
                                          <p:val>
                                            <p:fltVal val="-1"/>
                                          </p:val>
                                        </p:tav>
                                        <p:tav tm="50000">
                                          <p:val>
                                            <p:fltVal val="0.95"/>
                                          </p:val>
                                        </p:tav>
                                        <p:tav tm="100000">
                                          <p:val>
                                            <p:strVal val="#ppt_x"/>
                                          </p:val>
                                        </p:tav>
                                      </p:tavLst>
                                    </p:anim>
                                    <p:anim calcmode="lin" valueType="num">
                                      <p:cBhvr>
                                        <p:cTn id="33" dur="1000" fill="hold"/>
                                        <p:tgtEl>
                                          <p:spTgt spid="35846"/>
                                        </p:tgtEl>
                                        <p:attrNameLst>
                                          <p:attrName>ppt_y</p:attrName>
                                        </p:attrNameLst>
                                      </p:cBhvr>
                                      <p:tavLst>
                                        <p:tav tm="0">
                                          <p:val>
                                            <p:strVal val="#ppt_y"/>
                                          </p:val>
                                        </p:tav>
                                        <p:tav tm="100000">
                                          <p:val>
                                            <p:strVal val="#ppt_y"/>
                                          </p:val>
                                        </p:tav>
                                      </p:tavLst>
                                    </p:anim>
                                    <p:animEffect transition="in" filter="fade">
                                      <p:cBhvr>
                                        <p:cTn id="34" dur="1000"/>
                                        <p:tgtEl>
                                          <p:spTgt spid="35846"/>
                                        </p:tgtEl>
                                      </p:cBhvr>
                                    </p:animEffect>
                                  </p:childTnLst>
                                </p:cTn>
                              </p:par>
                              <p:par>
                                <p:cTn id="35" presetID="48" presetClass="entr" presetSubtype="0" accel="5000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8" dur="1000" fill="hold"/>
                                        <p:tgtEl>
                                          <p:spTgt spid="10"/>
                                        </p:tgtEl>
                                        <p:attrNameLst>
                                          <p:attrName>ppt_x</p:attrName>
                                        </p:attrNameLst>
                                      </p:cBhvr>
                                      <p:tavLst>
                                        <p:tav tm="0">
                                          <p:val>
                                            <p:fltVal val="-1"/>
                                          </p:val>
                                        </p:tav>
                                        <p:tav tm="50000">
                                          <p:val>
                                            <p:fltVal val="0.95"/>
                                          </p:val>
                                        </p:tav>
                                        <p:tav tm="100000">
                                          <p:val>
                                            <p:strVal val="#ppt_x"/>
                                          </p:val>
                                        </p:tav>
                                      </p:tavLst>
                                    </p:anim>
                                    <p:anim calcmode="lin" valueType="num">
                                      <p:cBhvr>
                                        <p:cTn id="39" dur="1000" fill="hold"/>
                                        <p:tgtEl>
                                          <p:spTgt spid="10"/>
                                        </p:tgtEl>
                                        <p:attrNameLst>
                                          <p:attrName>ppt_y</p:attrName>
                                        </p:attrNameLst>
                                      </p:cBhvr>
                                      <p:tavLst>
                                        <p:tav tm="0">
                                          <p:val>
                                            <p:strVal val="#ppt_y"/>
                                          </p:val>
                                        </p:tav>
                                        <p:tav tm="100000">
                                          <p:val>
                                            <p:strVal val="#ppt_y"/>
                                          </p:val>
                                        </p:tav>
                                      </p:tavLst>
                                    </p:anim>
                                    <p:animEffect transition="in" filter="fade">
                                      <p:cBhvr>
                                        <p:cTn id="40" dur="1000"/>
                                        <p:tgtEl>
                                          <p:spTgt spid="10"/>
                                        </p:tgtEl>
                                      </p:cBhvr>
                                    </p:animEffect>
                                  </p:childTnLst>
                                </p:cTn>
                              </p:par>
                              <p:par>
                                <p:cTn id="41" presetID="48" presetClass="entr" presetSubtype="0" accel="50000" fill="hold" grpId="0" nodeType="withEffect">
                                  <p:stCondLst>
                                    <p:cond delay="0"/>
                                  </p:stCondLst>
                                  <p:childTnLst>
                                    <p:set>
                                      <p:cBhvr>
                                        <p:cTn id="42" dur="1" fill="hold">
                                          <p:stCondLst>
                                            <p:cond delay="0"/>
                                          </p:stCondLst>
                                        </p:cTn>
                                        <p:tgtEl>
                                          <p:spTgt spid="35849"/>
                                        </p:tgtEl>
                                        <p:attrNameLst>
                                          <p:attrName>style.visibility</p:attrName>
                                        </p:attrNameLst>
                                      </p:cBhvr>
                                      <p:to>
                                        <p:strVal val="visible"/>
                                      </p:to>
                                    </p:set>
                                    <p:anim calcmode="lin" valueType="num">
                                      <p:cBhvr>
                                        <p:cTn id="43" dur="1000" fill="hold"/>
                                        <p:tgtEl>
                                          <p:spTgt spid="3584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4" dur="1000" fill="hold"/>
                                        <p:tgtEl>
                                          <p:spTgt spid="35849"/>
                                        </p:tgtEl>
                                        <p:attrNameLst>
                                          <p:attrName>ppt_x</p:attrName>
                                        </p:attrNameLst>
                                      </p:cBhvr>
                                      <p:tavLst>
                                        <p:tav tm="0">
                                          <p:val>
                                            <p:fltVal val="-1"/>
                                          </p:val>
                                        </p:tav>
                                        <p:tav tm="50000">
                                          <p:val>
                                            <p:fltVal val="0.95"/>
                                          </p:val>
                                        </p:tav>
                                        <p:tav tm="100000">
                                          <p:val>
                                            <p:strVal val="#ppt_x"/>
                                          </p:val>
                                        </p:tav>
                                      </p:tavLst>
                                    </p:anim>
                                    <p:anim calcmode="lin" valueType="num">
                                      <p:cBhvr>
                                        <p:cTn id="45" dur="1000" fill="hold"/>
                                        <p:tgtEl>
                                          <p:spTgt spid="35849"/>
                                        </p:tgtEl>
                                        <p:attrNameLst>
                                          <p:attrName>ppt_y</p:attrName>
                                        </p:attrNameLst>
                                      </p:cBhvr>
                                      <p:tavLst>
                                        <p:tav tm="0">
                                          <p:val>
                                            <p:strVal val="#ppt_y"/>
                                          </p:val>
                                        </p:tav>
                                        <p:tav tm="100000">
                                          <p:val>
                                            <p:strVal val="#ppt_y"/>
                                          </p:val>
                                        </p:tav>
                                      </p:tavLst>
                                    </p:anim>
                                    <p:animEffect transition="in" filter="fade">
                                      <p:cBhvr>
                                        <p:cTn id="46" dur="1000"/>
                                        <p:tgtEl>
                                          <p:spTgt spid="35849"/>
                                        </p:tgtEl>
                                      </p:cBhvr>
                                    </p:animEffect>
                                  </p:childTnLst>
                                </p:cTn>
                              </p:par>
                              <p:par>
                                <p:cTn id="47" presetID="48" presetClass="entr" presetSubtype="0" accel="50000" fill="hold" grpId="0" nodeType="withEffect">
                                  <p:stCondLst>
                                    <p:cond delay="0"/>
                                  </p:stCondLst>
                                  <p:childTnLst>
                                    <p:set>
                                      <p:cBhvr>
                                        <p:cTn id="48" dur="1" fill="hold">
                                          <p:stCondLst>
                                            <p:cond delay="0"/>
                                          </p:stCondLst>
                                        </p:cTn>
                                        <p:tgtEl>
                                          <p:spTgt spid="35850"/>
                                        </p:tgtEl>
                                        <p:attrNameLst>
                                          <p:attrName>style.visibility</p:attrName>
                                        </p:attrNameLst>
                                      </p:cBhvr>
                                      <p:to>
                                        <p:strVal val="visible"/>
                                      </p:to>
                                    </p:set>
                                    <p:anim calcmode="lin" valueType="num">
                                      <p:cBhvr>
                                        <p:cTn id="49" dur="1000" fill="hold"/>
                                        <p:tgtEl>
                                          <p:spTgt spid="3585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0" dur="1000" fill="hold"/>
                                        <p:tgtEl>
                                          <p:spTgt spid="35850"/>
                                        </p:tgtEl>
                                        <p:attrNameLst>
                                          <p:attrName>ppt_x</p:attrName>
                                        </p:attrNameLst>
                                      </p:cBhvr>
                                      <p:tavLst>
                                        <p:tav tm="0">
                                          <p:val>
                                            <p:fltVal val="-1"/>
                                          </p:val>
                                        </p:tav>
                                        <p:tav tm="50000">
                                          <p:val>
                                            <p:fltVal val="0.95"/>
                                          </p:val>
                                        </p:tav>
                                        <p:tav tm="100000">
                                          <p:val>
                                            <p:strVal val="#ppt_x"/>
                                          </p:val>
                                        </p:tav>
                                      </p:tavLst>
                                    </p:anim>
                                    <p:anim calcmode="lin" valueType="num">
                                      <p:cBhvr>
                                        <p:cTn id="51" dur="1000" fill="hold"/>
                                        <p:tgtEl>
                                          <p:spTgt spid="35850"/>
                                        </p:tgtEl>
                                        <p:attrNameLst>
                                          <p:attrName>ppt_y</p:attrName>
                                        </p:attrNameLst>
                                      </p:cBhvr>
                                      <p:tavLst>
                                        <p:tav tm="0">
                                          <p:val>
                                            <p:strVal val="#ppt_y"/>
                                          </p:val>
                                        </p:tav>
                                        <p:tav tm="100000">
                                          <p:val>
                                            <p:strVal val="#ppt_y"/>
                                          </p:val>
                                        </p:tav>
                                      </p:tavLst>
                                    </p:anim>
                                    <p:animEffect transition="in" filter="fade">
                                      <p:cBhvr>
                                        <p:cTn id="52" dur="1000"/>
                                        <p:tgtEl>
                                          <p:spTgt spid="35850"/>
                                        </p:tgtEl>
                                      </p:cBhvr>
                                    </p:animEffect>
                                  </p:childTnLst>
                                </p:cTn>
                              </p:par>
                              <p:par>
                                <p:cTn id="53" presetID="48" presetClass="entr" presetSubtype="0" accel="5000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6" dur="1000" fill="hold"/>
                                        <p:tgtEl>
                                          <p:spTgt spid="13"/>
                                        </p:tgtEl>
                                        <p:attrNameLst>
                                          <p:attrName>ppt_x</p:attrName>
                                        </p:attrNameLst>
                                      </p:cBhvr>
                                      <p:tavLst>
                                        <p:tav tm="0">
                                          <p:val>
                                            <p:fltVal val="-1"/>
                                          </p:val>
                                        </p:tav>
                                        <p:tav tm="50000">
                                          <p:val>
                                            <p:fltVal val="0.95"/>
                                          </p:val>
                                        </p:tav>
                                        <p:tav tm="100000">
                                          <p:val>
                                            <p:strVal val="#ppt_x"/>
                                          </p:val>
                                        </p:tav>
                                      </p:tavLst>
                                    </p:anim>
                                    <p:anim calcmode="lin" valueType="num">
                                      <p:cBhvr>
                                        <p:cTn id="57" dur="1000" fill="hold"/>
                                        <p:tgtEl>
                                          <p:spTgt spid="13"/>
                                        </p:tgtEl>
                                        <p:attrNameLst>
                                          <p:attrName>ppt_y</p:attrName>
                                        </p:attrNameLst>
                                      </p:cBhvr>
                                      <p:tavLst>
                                        <p:tav tm="0">
                                          <p:val>
                                            <p:strVal val="#ppt_y"/>
                                          </p:val>
                                        </p:tav>
                                        <p:tav tm="100000">
                                          <p:val>
                                            <p:strVal val="#ppt_y"/>
                                          </p:val>
                                        </p:tav>
                                      </p:tavLst>
                                    </p:anim>
                                    <p:animEffect transition="in" filter="fade">
                                      <p:cBhvr>
                                        <p:cTn id="58" dur="1000"/>
                                        <p:tgtEl>
                                          <p:spTgt spid="13"/>
                                        </p:tgtEl>
                                      </p:cBhvr>
                                    </p:animEffect>
                                  </p:childTnLst>
                                </p:cTn>
                              </p:par>
                              <p:par>
                                <p:cTn id="59" presetID="48" presetClass="entr" presetSubtype="0" accel="5000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2" dur="1000" fill="hold"/>
                                        <p:tgtEl>
                                          <p:spTgt spid="15"/>
                                        </p:tgtEl>
                                        <p:attrNameLst>
                                          <p:attrName>ppt_x</p:attrName>
                                        </p:attrNameLst>
                                      </p:cBhvr>
                                      <p:tavLst>
                                        <p:tav tm="0">
                                          <p:val>
                                            <p:fltVal val="-1"/>
                                          </p:val>
                                        </p:tav>
                                        <p:tav tm="50000">
                                          <p:val>
                                            <p:fltVal val="0.95"/>
                                          </p:val>
                                        </p:tav>
                                        <p:tav tm="100000">
                                          <p:val>
                                            <p:strVal val="#ppt_x"/>
                                          </p:val>
                                        </p:tav>
                                      </p:tavLst>
                                    </p:anim>
                                    <p:anim calcmode="lin" valueType="num">
                                      <p:cBhvr>
                                        <p:cTn id="63" dur="1000" fill="hold"/>
                                        <p:tgtEl>
                                          <p:spTgt spid="15"/>
                                        </p:tgtEl>
                                        <p:attrNameLst>
                                          <p:attrName>ppt_y</p:attrName>
                                        </p:attrNameLst>
                                      </p:cBhvr>
                                      <p:tavLst>
                                        <p:tav tm="0">
                                          <p:val>
                                            <p:strVal val="#ppt_y"/>
                                          </p:val>
                                        </p:tav>
                                        <p:tav tm="100000">
                                          <p:val>
                                            <p:strVal val="#ppt_y"/>
                                          </p:val>
                                        </p:tav>
                                      </p:tavLst>
                                    </p:anim>
                                    <p:animEffect transition="in" filter="fade">
                                      <p:cBhvr>
                                        <p:cTn id="64" dur="1000"/>
                                        <p:tgtEl>
                                          <p:spTgt spid="15"/>
                                        </p:tgtEl>
                                      </p:cBhvr>
                                    </p:animEffect>
                                  </p:childTnLst>
                                </p:cTn>
                              </p:par>
                              <p:par>
                                <p:cTn id="65" presetID="48" presetClass="entr" presetSubtype="0" accel="5000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8" dur="1000" fill="hold"/>
                                        <p:tgtEl>
                                          <p:spTgt spid="16"/>
                                        </p:tgtEl>
                                        <p:attrNameLst>
                                          <p:attrName>ppt_x</p:attrName>
                                        </p:attrNameLst>
                                      </p:cBhvr>
                                      <p:tavLst>
                                        <p:tav tm="0">
                                          <p:val>
                                            <p:fltVal val="-1"/>
                                          </p:val>
                                        </p:tav>
                                        <p:tav tm="50000">
                                          <p:val>
                                            <p:fltVal val="0.95"/>
                                          </p:val>
                                        </p:tav>
                                        <p:tav tm="100000">
                                          <p:val>
                                            <p:strVal val="#ppt_x"/>
                                          </p:val>
                                        </p:tav>
                                      </p:tavLst>
                                    </p:anim>
                                    <p:anim calcmode="lin" valueType="num">
                                      <p:cBhvr>
                                        <p:cTn id="69" dur="1000" fill="hold"/>
                                        <p:tgtEl>
                                          <p:spTgt spid="16"/>
                                        </p:tgtEl>
                                        <p:attrNameLst>
                                          <p:attrName>ppt_y</p:attrName>
                                        </p:attrNameLst>
                                      </p:cBhvr>
                                      <p:tavLst>
                                        <p:tav tm="0">
                                          <p:val>
                                            <p:strVal val="#ppt_y"/>
                                          </p:val>
                                        </p:tav>
                                        <p:tav tm="100000">
                                          <p:val>
                                            <p:strVal val="#ppt_y"/>
                                          </p:val>
                                        </p:tav>
                                      </p:tavLst>
                                    </p:anim>
                                    <p:animEffect transition="in" filter="fade">
                                      <p:cBhvr>
                                        <p:cTn id="70" dur="1000"/>
                                        <p:tgtEl>
                                          <p:spTgt spid="16"/>
                                        </p:tgtEl>
                                      </p:cBhvr>
                                    </p:animEffect>
                                  </p:childTnLst>
                                </p:cTn>
                              </p:par>
                              <p:par>
                                <p:cTn id="71" presetID="48" presetClass="entr" presetSubtype="0" accel="5000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1000" fill="hold"/>
                                        <p:tgtEl>
                                          <p:spTgt spid="1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74" dur="1000" fill="hold"/>
                                        <p:tgtEl>
                                          <p:spTgt spid="17"/>
                                        </p:tgtEl>
                                        <p:attrNameLst>
                                          <p:attrName>ppt_x</p:attrName>
                                        </p:attrNameLst>
                                      </p:cBhvr>
                                      <p:tavLst>
                                        <p:tav tm="0">
                                          <p:val>
                                            <p:fltVal val="-1"/>
                                          </p:val>
                                        </p:tav>
                                        <p:tav tm="50000">
                                          <p:val>
                                            <p:fltVal val="0.95"/>
                                          </p:val>
                                        </p:tav>
                                        <p:tav tm="100000">
                                          <p:val>
                                            <p:strVal val="#ppt_x"/>
                                          </p:val>
                                        </p:tav>
                                      </p:tavLst>
                                    </p:anim>
                                    <p:anim calcmode="lin" valueType="num">
                                      <p:cBhvr>
                                        <p:cTn id="75" dur="1000" fill="hold"/>
                                        <p:tgtEl>
                                          <p:spTgt spid="17"/>
                                        </p:tgtEl>
                                        <p:attrNameLst>
                                          <p:attrName>ppt_y</p:attrName>
                                        </p:attrNameLst>
                                      </p:cBhvr>
                                      <p:tavLst>
                                        <p:tav tm="0">
                                          <p:val>
                                            <p:strVal val="#ppt_y"/>
                                          </p:val>
                                        </p:tav>
                                        <p:tav tm="100000">
                                          <p:val>
                                            <p:strVal val="#ppt_y"/>
                                          </p:val>
                                        </p:tav>
                                      </p:tavLst>
                                    </p:anim>
                                    <p:animEffect transition="in" filter="fade">
                                      <p:cBhvr>
                                        <p:cTn id="76" dur="1000"/>
                                        <p:tgtEl>
                                          <p:spTgt spid="17"/>
                                        </p:tgtEl>
                                      </p:cBhvr>
                                    </p:animEffect>
                                  </p:childTnLst>
                                </p:cTn>
                              </p:par>
                              <p:par>
                                <p:cTn id="77" presetID="48" presetClass="entr" presetSubtype="0" accel="5000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p:cTn id="79" dur="1000" fill="hold"/>
                                        <p:tgtEl>
                                          <p:spTgt spid="1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0" dur="1000" fill="hold"/>
                                        <p:tgtEl>
                                          <p:spTgt spid="18"/>
                                        </p:tgtEl>
                                        <p:attrNameLst>
                                          <p:attrName>ppt_x</p:attrName>
                                        </p:attrNameLst>
                                      </p:cBhvr>
                                      <p:tavLst>
                                        <p:tav tm="0">
                                          <p:val>
                                            <p:fltVal val="-1"/>
                                          </p:val>
                                        </p:tav>
                                        <p:tav tm="50000">
                                          <p:val>
                                            <p:fltVal val="0.95"/>
                                          </p:val>
                                        </p:tav>
                                        <p:tav tm="100000">
                                          <p:val>
                                            <p:strVal val="#ppt_x"/>
                                          </p:val>
                                        </p:tav>
                                      </p:tavLst>
                                    </p:anim>
                                    <p:anim calcmode="lin" valueType="num">
                                      <p:cBhvr>
                                        <p:cTn id="81" dur="1000" fill="hold"/>
                                        <p:tgtEl>
                                          <p:spTgt spid="18"/>
                                        </p:tgtEl>
                                        <p:attrNameLst>
                                          <p:attrName>ppt_y</p:attrName>
                                        </p:attrNameLst>
                                      </p:cBhvr>
                                      <p:tavLst>
                                        <p:tav tm="0">
                                          <p:val>
                                            <p:strVal val="#ppt_y"/>
                                          </p:val>
                                        </p:tav>
                                        <p:tav tm="100000">
                                          <p:val>
                                            <p:strVal val="#ppt_y"/>
                                          </p:val>
                                        </p:tav>
                                      </p:tavLst>
                                    </p:anim>
                                    <p:animEffect transition="in" filter="fade">
                                      <p:cBhvr>
                                        <p:cTn id="82" dur="1000"/>
                                        <p:tgtEl>
                                          <p:spTgt spid="18"/>
                                        </p:tgtEl>
                                      </p:cBhvr>
                                    </p:animEffect>
                                  </p:childTnLst>
                                </p:cTn>
                              </p:par>
                              <p:par>
                                <p:cTn id="83" presetID="48" presetClass="entr" presetSubtype="0" accel="5000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1000" fill="hold"/>
                                        <p:tgtEl>
                                          <p:spTgt spid="1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6" dur="1000" fill="hold"/>
                                        <p:tgtEl>
                                          <p:spTgt spid="19"/>
                                        </p:tgtEl>
                                        <p:attrNameLst>
                                          <p:attrName>ppt_x</p:attrName>
                                        </p:attrNameLst>
                                      </p:cBhvr>
                                      <p:tavLst>
                                        <p:tav tm="0">
                                          <p:val>
                                            <p:fltVal val="-1"/>
                                          </p:val>
                                        </p:tav>
                                        <p:tav tm="50000">
                                          <p:val>
                                            <p:fltVal val="0.95"/>
                                          </p:val>
                                        </p:tav>
                                        <p:tav tm="100000">
                                          <p:val>
                                            <p:strVal val="#ppt_x"/>
                                          </p:val>
                                        </p:tav>
                                      </p:tavLst>
                                    </p:anim>
                                    <p:anim calcmode="lin" valueType="num">
                                      <p:cBhvr>
                                        <p:cTn id="87" dur="1000" fill="hold"/>
                                        <p:tgtEl>
                                          <p:spTgt spid="19"/>
                                        </p:tgtEl>
                                        <p:attrNameLst>
                                          <p:attrName>ppt_y</p:attrName>
                                        </p:attrNameLst>
                                      </p:cBhvr>
                                      <p:tavLst>
                                        <p:tav tm="0">
                                          <p:val>
                                            <p:strVal val="#ppt_y"/>
                                          </p:val>
                                        </p:tav>
                                        <p:tav tm="100000">
                                          <p:val>
                                            <p:strVal val="#ppt_y"/>
                                          </p:val>
                                        </p:tav>
                                      </p:tavLst>
                                    </p:anim>
                                    <p:animEffect transition="in" filter="fade">
                                      <p:cBhvr>
                                        <p:cTn id="88" dur="1000"/>
                                        <p:tgtEl>
                                          <p:spTgt spid="19"/>
                                        </p:tgtEl>
                                      </p:cBhvr>
                                    </p:animEffect>
                                  </p:childTnLst>
                                </p:cTn>
                              </p:par>
                              <p:par>
                                <p:cTn id="89" presetID="48" presetClass="entr" presetSubtype="0" accel="50000" fill="hold" nodeType="withEffect">
                                  <p:stCondLst>
                                    <p:cond delay="0"/>
                                  </p:stCondLst>
                                  <p:childTnLst>
                                    <p:set>
                                      <p:cBhvr>
                                        <p:cTn id="90" dur="1" fill="hold">
                                          <p:stCondLst>
                                            <p:cond delay="0"/>
                                          </p:stCondLst>
                                        </p:cTn>
                                        <p:tgtEl>
                                          <p:spTgt spid="35858"/>
                                        </p:tgtEl>
                                        <p:attrNameLst>
                                          <p:attrName>style.visibility</p:attrName>
                                        </p:attrNameLst>
                                      </p:cBhvr>
                                      <p:to>
                                        <p:strVal val="visible"/>
                                      </p:to>
                                    </p:set>
                                    <p:anim calcmode="lin" valueType="num">
                                      <p:cBhvr>
                                        <p:cTn id="91" dur="1000" fill="hold"/>
                                        <p:tgtEl>
                                          <p:spTgt spid="3585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92" dur="1000" fill="hold"/>
                                        <p:tgtEl>
                                          <p:spTgt spid="35858"/>
                                        </p:tgtEl>
                                        <p:attrNameLst>
                                          <p:attrName>ppt_x</p:attrName>
                                        </p:attrNameLst>
                                      </p:cBhvr>
                                      <p:tavLst>
                                        <p:tav tm="0">
                                          <p:val>
                                            <p:fltVal val="-1"/>
                                          </p:val>
                                        </p:tav>
                                        <p:tav tm="50000">
                                          <p:val>
                                            <p:fltVal val="0.95"/>
                                          </p:val>
                                        </p:tav>
                                        <p:tav tm="100000">
                                          <p:val>
                                            <p:strVal val="#ppt_x"/>
                                          </p:val>
                                        </p:tav>
                                      </p:tavLst>
                                    </p:anim>
                                    <p:anim calcmode="lin" valueType="num">
                                      <p:cBhvr>
                                        <p:cTn id="93" dur="1000" fill="hold"/>
                                        <p:tgtEl>
                                          <p:spTgt spid="35858"/>
                                        </p:tgtEl>
                                        <p:attrNameLst>
                                          <p:attrName>ppt_y</p:attrName>
                                        </p:attrNameLst>
                                      </p:cBhvr>
                                      <p:tavLst>
                                        <p:tav tm="0">
                                          <p:val>
                                            <p:strVal val="#ppt_y"/>
                                          </p:val>
                                        </p:tav>
                                        <p:tav tm="100000">
                                          <p:val>
                                            <p:strVal val="#ppt_y"/>
                                          </p:val>
                                        </p:tav>
                                      </p:tavLst>
                                    </p:anim>
                                    <p:animEffect transition="in" filter="fade">
                                      <p:cBhvr>
                                        <p:cTn id="94" dur="1000"/>
                                        <p:tgtEl>
                                          <p:spTgt spid="35858"/>
                                        </p:tgtEl>
                                      </p:cBhvr>
                                    </p:animEffect>
                                  </p:childTnLst>
                                </p:cTn>
                              </p:par>
                              <p:par>
                                <p:cTn id="95" presetID="48" presetClass="entr" presetSubtype="0" accel="50000" fill="hold" nodeType="withEffect">
                                  <p:stCondLst>
                                    <p:cond delay="0"/>
                                  </p:stCondLst>
                                  <p:childTnLst>
                                    <p:set>
                                      <p:cBhvr>
                                        <p:cTn id="96" dur="1" fill="hold">
                                          <p:stCondLst>
                                            <p:cond delay="0"/>
                                          </p:stCondLst>
                                        </p:cTn>
                                        <p:tgtEl>
                                          <p:spTgt spid="35859"/>
                                        </p:tgtEl>
                                        <p:attrNameLst>
                                          <p:attrName>style.visibility</p:attrName>
                                        </p:attrNameLst>
                                      </p:cBhvr>
                                      <p:to>
                                        <p:strVal val="visible"/>
                                      </p:to>
                                    </p:set>
                                    <p:anim calcmode="lin" valueType="num">
                                      <p:cBhvr>
                                        <p:cTn id="97" dur="1000" fill="hold"/>
                                        <p:tgtEl>
                                          <p:spTgt spid="3585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98" dur="1000" fill="hold"/>
                                        <p:tgtEl>
                                          <p:spTgt spid="35859"/>
                                        </p:tgtEl>
                                        <p:attrNameLst>
                                          <p:attrName>ppt_x</p:attrName>
                                        </p:attrNameLst>
                                      </p:cBhvr>
                                      <p:tavLst>
                                        <p:tav tm="0">
                                          <p:val>
                                            <p:fltVal val="-1"/>
                                          </p:val>
                                        </p:tav>
                                        <p:tav tm="50000">
                                          <p:val>
                                            <p:fltVal val="0.95"/>
                                          </p:val>
                                        </p:tav>
                                        <p:tav tm="100000">
                                          <p:val>
                                            <p:strVal val="#ppt_x"/>
                                          </p:val>
                                        </p:tav>
                                      </p:tavLst>
                                    </p:anim>
                                    <p:anim calcmode="lin" valueType="num">
                                      <p:cBhvr>
                                        <p:cTn id="99" dur="1000" fill="hold"/>
                                        <p:tgtEl>
                                          <p:spTgt spid="35859"/>
                                        </p:tgtEl>
                                        <p:attrNameLst>
                                          <p:attrName>ppt_y</p:attrName>
                                        </p:attrNameLst>
                                      </p:cBhvr>
                                      <p:tavLst>
                                        <p:tav tm="0">
                                          <p:val>
                                            <p:strVal val="#ppt_y"/>
                                          </p:val>
                                        </p:tav>
                                        <p:tav tm="100000">
                                          <p:val>
                                            <p:strVal val="#ppt_y"/>
                                          </p:val>
                                        </p:tav>
                                      </p:tavLst>
                                    </p:anim>
                                    <p:animEffect transition="in" filter="fade">
                                      <p:cBhvr>
                                        <p:cTn id="100" dur="1000"/>
                                        <p:tgtEl>
                                          <p:spTgt spid="35859"/>
                                        </p:tgtEl>
                                      </p:cBhvr>
                                    </p:animEffect>
                                  </p:childTnLst>
                                </p:cTn>
                              </p:par>
                              <p:par>
                                <p:cTn id="101" presetID="48" presetClass="entr" presetSubtype="0" accel="50000" fill="hold" nodeType="withEffect">
                                  <p:stCondLst>
                                    <p:cond delay="0"/>
                                  </p:stCondLst>
                                  <p:childTnLst>
                                    <p:set>
                                      <p:cBhvr>
                                        <p:cTn id="102" dur="1" fill="hold">
                                          <p:stCondLst>
                                            <p:cond delay="0"/>
                                          </p:stCondLst>
                                        </p:cTn>
                                        <p:tgtEl>
                                          <p:spTgt spid="35860"/>
                                        </p:tgtEl>
                                        <p:attrNameLst>
                                          <p:attrName>style.visibility</p:attrName>
                                        </p:attrNameLst>
                                      </p:cBhvr>
                                      <p:to>
                                        <p:strVal val="visible"/>
                                      </p:to>
                                    </p:set>
                                    <p:anim calcmode="lin" valueType="num">
                                      <p:cBhvr>
                                        <p:cTn id="103" dur="1000" fill="hold"/>
                                        <p:tgtEl>
                                          <p:spTgt spid="3586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04" dur="1000" fill="hold"/>
                                        <p:tgtEl>
                                          <p:spTgt spid="35860"/>
                                        </p:tgtEl>
                                        <p:attrNameLst>
                                          <p:attrName>ppt_x</p:attrName>
                                        </p:attrNameLst>
                                      </p:cBhvr>
                                      <p:tavLst>
                                        <p:tav tm="0">
                                          <p:val>
                                            <p:fltVal val="-1"/>
                                          </p:val>
                                        </p:tav>
                                        <p:tav tm="50000">
                                          <p:val>
                                            <p:fltVal val="0.95"/>
                                          </p:val>
                                        </p:tav>
                                        <p:tav tm="100000">
                                          <p:val>
                                            <p:strVal val="#ppt_x"/>
                                          </p:val>
                                        </p:tav>
                                      </p:tavLst>
                                    </p:anim>
                                    <p:anim calcmode="lin" valueType="num">
                                      <p:cBhvr>
                                        <p:cTn id="105" dur="1000" fill="hold"/>
                                        <p:tgtEl>
                                          <p:spTgt spid="35860"/>
                                        </p:tgtEl>
                                        <p:attrNameLst>
                                          <p:attrName>ppt_y</p:attrName>
                                        </p:attrNameLst>
                                      </p:cBhvr>
                                      <p:tavLst>
                                        <p:tav tm="0">
                                          <p:val>
                                            <p:strVal val="#ppt_y"/>
                                          </p:val>
                                        </p:tav>
                                        <p:tav tm="100000">
                                          <p:val>
                                            <p:strVal val="#ppt_y"/>
                                          </p:val>
                                        </p:tav>
                                      </p:tavLst>
                                    </p:anim>
                                    <p:animEffect transition="in" filter="fade">
                                      <p:cBhvr>
                                        <p:cTn id="106" dur="1000"/>
                                        <p:tgtEl>
                                          <p:spTgt spid="35860"/>
                                        </p:tgtEl>
                                      </p:cBhvr>
                                    </p:animEffect>
                                  </p:childTnLst>
                                </p:cTn>
                              </p:par>
                              <p:par>
                                <p:cTn id="107" presetID="48" presetClass="entr" presetSubtype="0" accel="50000" fill="hold" nodeType="withEffect">
                                  <p:stCondLst>
                                    <p:cond delay="0"/>
                                  </p:stCondLst>
                                  <p:childTnLst>
                                    <p:set>
                                      <p:cBhvr>
                                        <p:cTn id="108" dur="1" fill="hold">
                                          <p:stCondLst>
                                            <p:cond delay="0"/>
                                          </p:stCondLst>
                                        </p:cTn>
                                        <p:tgtEl>
                                          <p:spTgt spid="35861"/>
                                        </p:tgtEl>
                                        <p:attrNameLst>
                                          <p:attrName>style.visibility</p:attrName>
                                        </p:attrNameLst>
                                      </p:cBhvr>
                                      <p:to>
                                        <p:strVal val="visible"/>
                                      </p:to>
                                    </p:set>
                                    <p:anim calcmode="lin" valueType="num">
                                      <p:cBhvr>
                                        <p:cTn id="109" dur="1000" fill="hold"/>
                                        <p:tgtEl>
                                          <p:spTgt spid="3586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0" dur="1000" fill="hold"/>
                                        <p:tgtEl>
                                          <p:spTgt spid="35861"/>
                                        </p:tgtEl>
                                        <p:attrNameLst>
                                          <p:attrName>ppt_x</p:attrName>
                                        </p:attrNameLst>
                                      </p:cBhvr>
                                      <p:tavLst>
                                        <p:tav tm="0">
                                          <p:val>
                                            <p:fltVal val="-1"/>
                                          </p:val>
                                        </p:tav>
                                        <p:tav tm="50000">
                                          <p:val>
                                            <p:fltVal val="0.95"/>
                                          </p:val>
                                        </p:tav>
                                        <p:tav tm="100000">
                                          <p:val>
                                            <p:strVal val="#ppt_x"/>
                                          </p:val>
                                        </p:tav>
                                      </p:tavLst>
                                    </p:anim>
                                    <p:anim calcmode="lin" valueType="num">
                                      <p:cBhvr>
                                        <p:cTn id="111" dur="1000" fill="hold"/>
                                        <p:tgtEl>
                                          <p:spTgt spid="35861"/>
                                        </p:tgtEl>
                                        <p:attrNameLst>
                                          <p:attrName>ppt_y</p:attrName>
                                        </p:attrNameLst>
                                      </p:cBhvr>
                                      <p:tavLst>
                                        <p:tav tm="0">
                                          <p:val>
                                            <p:strVal val="#ppt_y"/>
                                          </p:val>
                                        </p:tav>
                                        <p:tav tm="100000">
                                          <p:val>
                                            <p:strVal val="#ppt_y"/>
                                          </p:val>
                                        </p:tav>
                                      </p:tavLst>
                                    </p:anim>
                                    <p:animEffect transition="in" filter="fade">
                                      <p:cBhvr>
                                        <p:cTn id="112" dur="1000"/>
                                        <p:tgtEl>
                                          <p:spTgt spid="35861"/>
                                        </p:tgtEl>
                                      </p:cBhvr>
                                    </p:animEffect>
                                  </p:childTnLst>
                                </p:cTn>
                              </p:par>
                              <p:par>
                                <p:cTn id="113" presetID="48" presetClass="entr" presetSubtype="0" accel="5000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p:cTn id="115" dur="1000" fill="hold"/>
                                        <p:tgtEl>
                                          <p:spTgt spid="3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16" dur="1000" fill="hold"/>
                                        <p:tgtEl>
                                          <p:spTgt spid="32"/>
                                        </p:tgtEl>
                                        <p:attrNameLst>
                                          <p:attrName>ppt_x</p:attrName>
                                        </p:attrNameLst>
                                      </p:cBhvr>
                                      <p:tavLst>
                                        <p:tav tm="0">
                                          <p:val>
                                            <p:fltVal val="-1"/>
                                          </p:val>
                                        </p:tav>
                                        <p:tav tm="50000">
                                          <p:val>
                                            <p:fltVal val="0.95"/>
                                          </p:val>
                                        </p:tav>
                                        <p:tav tm="100000">
                                          <p:val>
                                            <p:strVal val="#ppt_x"/>
                                          </p:val>
                                        </p:tav>
                                      </p:tavLst>
                                    </p:anim>
                                    <p:anim calcmode="lin" valueType="num">
                                      <p:cBhvr>
                                        <p:cTn id="117" dur="1000" fill="hold"/>
                                        <p:tgtEl>
                                          <p:spTgt spid="32"/>
                                        </p:tgtEl>
                                        <p:attrNameLst>
                                          <p:attrName>ppt_y</p:attrName>
                                        </p:attrNameLst>
                                      </p:cBhvr>
                                      <p:tavLst>
                                        <p:tav tm="0">
                                          <p:val>
                                            <p:strVal val="#ppt_y"/>
                                          </p:val>
                                        </p:tav>
                                        <p:tav tm="100000">
                                          <p:val>
                                            <p:strVal val="#ppt_y"/>
                                          </p:val>
                                        </p:tav>
                                      </p:tavLst>
                                    </p:anim>
                                    <p:animEffect transition="in" filter="fade">
                                      <p:cBhvr>
                                        <p:cTn id="118" dur="1000"/>
                                        <p:tgtEl>
                                          <p:spTgt spid="32"/>
                                        </p:tgtEl>
                                      </p:cBhvr>
                                    </p:animEffect>
                                  </p:childTnLst>
                                </p:cTn>
                              </p:par>
                              <p:par>
                                <p:cTn id="119" presetID="48" presetClass="entr" presetSubtype="0" accel="50000" fill="hold" grpId="0" nodeType="with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p:cTn id="121" dur="1000" fill="hold"/>
                                        <p:tgtEl>
                                          <p:spTgt spid="3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2" dur="1000" fill="hold"/>
                                        <p:tgtEl>
                                          <p:spTgt spid="33"/>
                                        </p:tgtEl>
                                        <p:attrNameLst>
                                          <p:attrName>ppt_x</p:attrName>
                                        </p:attrNameLst>
                                      </p:cBhvr>
                                      <p:tavLst>
                                        <p:tav tm="0">
                                          <p:val>
                                            <p:fltVal val="-1"/>
                                          </p:val>
                                        </p:tav>
                                        <p:tav tm="50000">
                                          <p:val>
                                            <p:fltVal val="0.95"/>
                                          </p:val>
                                        </p:tav>
                                        <p:tav tm="100000">
                                          <p:val>
                                            <p:strVal val="#ppt_x"/>
                                          </p:val>
                                        </p:tav>
                                      </p:tavLst>
                                    </p:anim>
                                    <p:anim calcmode="lin" valueType="num">
                                      <p:cBhvr>
                                        <p:cTn id="123" dur="1000" fill="hold"/>
                                        <p:tgtEl>
                                          <p:spTgt spid="33"/>
                                        </p:tgtEl>
                                        <p:attrNameLst>
                                          <p:attrName>ppt_y</p:attrName>
                                        </p:attrNameLst>
                                      </p:cBhvr>
                                      <p:tavLst>
                                        <p:tav tm="0">
                                          <p:val>
                                            <p:strVal val="#ppt_y"/>
                                          </p:val>
                                        </p:tav>
                                        <p:tav tm="100000">
                                          <p:val>
                                            <p:strVal val="#ppt_y"/>
                                          </p:val>
                                        </p:tav>
                                      </p:tavLst>
                                    </p:anim>
                                    <p:animEffect transition="in" filter="fade">
                                      <p:cBhvr>
                                        <p:cTn id="124" dur="1000"/>
                                        <p:tgtEl>
                                          <p:spTgt spid="33"/>
                                        </p:tgtEl>
                                      </p:cBhvr>
                                    </p:animEffect>
                                  </p:childTnLst>
                                </p:cTn>
                              </p:par>
                              <p:par>
                                <p:cTn id="125" presetID="48" presetClass="entr" presetSubtype="0" accel="5000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anim calcmode="lin" valueType="num">
                                      <p:cBhvr>
                                        <p:cTn id="127" dur="1000" fill="hold"/>
                                        <p:tgtEl>
                                          <p:spTgt spid="3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8" dur="1000" fill="hold"/>
                                        <p:tgtEl>
                                          <p:spTgt spid="34"/>
                                        </p:tgtEl>
                                        <p:attrNameLst>
                                          <p:attrName>ppt_x</p:attrName>
                                        </p:attrNameLst>
                                      </p:cBhvr>
                                      <p:tavLst>
                                        <p:tav tm="0">
                                          <p:val>
                                            <p:fltVal val="-1"/>
                                          </p:val>
                                        </p:tav>
                                        <p:tav tm="50000">
                                          <p:val>
                                            <p:fltVal val="0.95"/>
                                          </p:val>
                                        </p:tav>
                                        <p:tav tm="100000">
                                          <p:val>
                                            <p:strVal val="#ppt_x"/>
                                          </p:val>
                                        </p:tav>
                                      </p:tavLst>
                                    </p:anim>
                                    <p:anim calcmode="lin" valueType="num">
                                      <p:cBhvr>
                                        <p:cTn id="129" dur="1000" fill="hold"/>
                                        <p:tgtEl>
                                          <p:spTgt spid="34"/>
                                        </p:tgtEl>
                                        <p:attrNameLst>
                                          <p:attrName>ppt_y</p:attrName>
                                        </p:attrNameLst>
                                      </p:cBhvr>
                                      <p:tavLst>
                                        <p:tav tm="0">
                                          <p:val>
                                            <p:strVal val="#ppt_y"/>
                                          </p:val>
                                        </p:tav>
                                        <p:tav tm="100000">
                                          <p:val>
                                            <p:strVal val="#ppt_y"/>
                                          </p:val>
                                        </p:tav>
                                      </p:tavLst>
                                    </p:anim>
                                    <p:animEffect transition="in" filter="fade">
                                      <p:cBhvr>
                                        <p:cTn id="130" dur="1000"/>
                                        <p:tgtEl>
                                          <p:spTgt spid="34"/>
                                        </p:tgtEl>
                                      </p:cBhvr>
                                    </p:animEffect>
                                  </p:childTnLst>
                                </p:cTn>
                              </p:par>
                              <p:par>
                                <p:cTn id="131" presetID="48" presetClass="entr" presetSubtype="0" accel="50000" fill="hold" grpId="0" nodeType="withEffect">
                                  <p:stCondLst>
                                    <p:cond delay="0"/>
                                  </p:stCondLst>
                                  <p:childTnLst>
                                    <p:set>
                                      <p:cBhvr>
                                        <p:cTn id="132" dur="1" fill="hold">
                                          <p:stCondLst>
                                            <p:cond delay="0"/>
                                          </p:stCondLst>
                                        </p:cTn>
                                        <p:tgtEl>
                                          <p:spTgt spid="2"/>
                                        </p:tgtEl>
                                        <p:attrNameLst>
                                          <p:attrName>style.visibility</p:attrName>
                                        </p:attrNameLst>
                                      </p:cBhvr>
                                      <p:to>
                                        <p:strVal val="visible"/>
                                      </p:to>
                                    </p:set>
                                    <p:anim calcmode="lin" valueType="num">
                                      <p:cBhvr>
                                        <p:cTn id="133"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34"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135" dur="1000" fill="hold"/>
                                        <p:tgtEl>
                                          <p:spTgt spid="2"/>
                                        </p:tgtEl>
                                        <p:attrNameLst>
                                          <p:attrName>ppt_y</p:attrName>
                                        </p:attrNameLst>
                                      </p:cBhvr>
                                      <p:tavLst>
                                        <p:tav tm="0">
                                          <p:val>
                                            <p:strVal val="#ppt_y"/>
                                          </p:val>
                                        </p:tav>
                                        <p:tav tm="100000">
                                          <p:val>
                                            <p:strVal val="#ppt_y"/>
                                          </p:val>
                                        </p:tav>
                                      </p:tavLst>
                                    </p:anim>
                                    <p:animEffect transition="in" filter="fade">
                                      <p:cBhvr>
                                        <p:cTn id="13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4" grpId="0"/>
      <p:bldP spid="35845" grpId="0"/>
      <p:bldP spid="35846" grpId="0"/>
      <p:bldP spid="10" grpId="0"/>
      <p:bldP spid="35849" grpId="0"/>
      <p:bldP spid="35850" grpId="0"/>
      <p:bldP spid="13" grpId="0"/>
      <p:bldP spid="15" grpId="0"/>
      <p:bldP spid="16" grpId="0" animBg="1"/>
      <p:bldP spid="17" grpId="0" animBg="1"/>
      <p:bldP spid="18" grpId="0" animBg="1"/>
      <p:bldP spid="19" grpId="0" animBg="1"/>
      <p:bldP spid="32" grpId="0"/>
      <p:bldP spid="3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1"/>
          <p:cNvGrpSpPr/>
          <p:nvPr/>
        </p:nvGrpSpPr>
        <p:grpSpPr>
          <a:xfrm>
            <a:off x="331788" y="222250"/>
            <a:ext cx="3148826" cy="400110"/>
            <a:chOff x="331599" y="222348"/>
            <a:chExt cx="3148936"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9" name="文本框 3"/>
            <p:cNvSpPr txBox="1"/>
            <p:nvPr/>
          </p:nvSpPr>
          <p:spPr>
            <a:xfrm>
              <a:off x="474479" y="222348"/>
              <a:ext cx="3006056"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物理巨著：</a:t>
              </a:r>
              <a:r>
                <a:rPr lang="en-US" altLang="zh-CN" sz="2000" dirty="0">
                  <a:latin typeface="微软雅黑" panose="020B0503020204020204" pitchFamily="34" charset="-122"/>
                </a:rPr>
                <a:t>《</a:t>
              </a:r>
              <a:r>
                <a:rPr lang="zh-CN" altLang="en-US" sz="2000" dirty="0">
                  <a:latin typeface="微软雅黑" panose="020B0503020204020204" pitchFamily="34" charset="-122"/>
                </a:rPr>
                <a:t>分析力学</a:t>
              </a:r>
              <a:r>
                <a:rPr lang="en-US" altLang="zh-CN" sz="2000" dirty="0">
                  <a:latin typeface="微软雅黑" panose="020B0503020204020204" pitchFamily="34" charset="-122"/>
                </a:rPr>
                <a:t>》</a:t>
              </a:r>
              <a:endParaRPr lang="zh-CN" altLang="en-US" sz="2000" dirty="0">
                <a:latin typeface="微软雅黑" panose="020B0503020204020204" pitchFamily="34" charset="-122"/>
              </a:endParaRPr>
            </a:p>
          </p:txBody>
        </p:sp>
      </p:grpSp>
      <p:sp>
        <p:nvSpPr>
          <p:cNvPr id="5" name="任意多边形 4"/>
          <p:cNvSpPr/>
          <p:nvPr/>
        </p:nvSpPr>
        <p:spPr>
          <a:xfrm>
            <a:off x="4987925" y="1300163"/>
            <a:ext cx="2247900" cy="1751013"/>
          </a:xfrm>
          <a:custGeom>
            <a:avLst/>
            <a:gdLst>
              <a:gd name="connsiteX0" fmla="*/ 1624005 w 2361549"/>
              <a:gd name="connsiteY0" fmla="*/ 766431 h 1838120"/>
              <a:gd name="connsiteX1" fmla="*/ 1624001 w 2361549"/>
              <a:gd name="connsiteY1" fmla="*/ 766438 h 1838120"/>
              <a:gd name="connsiteX2" fmla="*/ 1623999 w 2361549"/>
              <a:gd name="connsiteY2" fmla="*/ 766446 h 1838120"/>
              <a:gd name="connsiteX3" fmla="*/ 1624002 w 2361549"/>
              <a:gd name="connsiteY3" fmla="*/ 766439 h 1838120"/>
              <a:gd name="connsiteX4" fmla="*/ 1137560 w 2361549"/>
              <a:gd name="connsiteY4" fmla="*/ 0 h 1838120"/>
              <a:gd name="connsiteX5" fmla="*/ 1518424 w 2361549"/>
              <a:gd name="connsiteY5" fmla="*/ 157760 h 1838120"/>
              <a:gd name="connsiteX6" fmla="*/ 1581960 w 2361549"/>
              <a:gd name="connsiteY6" fmla="*/ 234766 h 1838120"/>
              <a:gd name="connsiteX7" fmla="*/ 1593877 w 2361549"/>
              <a:gd name="connsiteY7" fmla="*/ 255314 h 1838120"/>
              <a:gd name="connsiteX8" fmla="*/ 1633856 w 2361549"/>
              <a:gd name="connsiteY8" fmla="*/ 328968 h 1838120"/>
              <a:gd name="connsiteX9" fmla="*/ 1665242 w 2361549"/>
              <a:gd name="connsiteY9" fmla="*/ 430072 h 1838120"/>
              <a:gd name="connsiteX10" fmla="*/ 1667508 w 2361549"/>
              <a:gd name="connsiteY10" fmla="*/ 452553 h 1838120"/>
              <a:gd name="connsiteX11" fmla="*/ 1667509 w 2361549"/>
              <a:gd name="connsiteY11" fmla="*/ 452556 h 1838120"/>
              <a:gd name="connsiteX12" fmla="*/ 1665243 w 2361549"/>
              <a:gd name="connsiteY12" fmla="*/ 430073 h 1838120"/>
              <a:gd name="connsiteX13" fmla="*/ 1633857 w 2361549"/>
              <a:gd name="connsiteY13" fmla="*/ 328969 h 1838120"/>
              <a:gd name="connsiteX14" fmla="*/ 1593878 w 2361549"/>
              <a:gd name="connsiteY14" fmla="*/ 255315 h 1838120"/>
              <a:gd name="connsiteX15" fmla="*/ 2120323 w 2361549"/>
              <a:gd name="connsiteY15" fmla="*/ 1162978 h 1838120"/>
              <a:gd name="connsiteX16" fmla="*/ 2361549 w 2361549"/>
              <a:gd name="connsiteY16" fmla="*/ 1023706 h 1838120"/>
              <a:gd name="connsiteX17" fmla="*/ 2275740 w 2361549"/>
              <a:gd name="connsiteY17" fmla="*/ 1838120 h 1838120"/>
              <a:gd name="connsiteX18" fmla="*/ 1527533 w 2361549"/>
              <a:gd name="connsiteY18" fmla="*/ 1505225 h 1838120"/>
              <a:gd name="connsiteX19" fmla="*/ 1785783 w 2361549"/>
              <a:gd name="connsiteY19" fmla="*/ 1356124 h 1838120"/>
              <a:gd name="connsiteX20" fmla="*/ 1470447 w 2361549"/>
              <a:gd name="connsiteY20" fmla="*/ 812442 h 1838120"/>
              <a:gd name="connsiteX21" fmla="*/ 1463380 w 2361549"/>
              <a:gd name="connsiteY21" fmla="*/ 799420 h 1838120"/>
              <a:gd name="connsiteX22" fmla="*/ 1461749 w 2361549"/>
              <a:gd name="connsiteY22" fmla="*/ 797443 h 1838120"/>
              <a:gd name="connsiteX23" fmla="*/ 1470447 w 2361549"/>
              <a:gd name="connsiteY23" fmla="*/ 812442 h 1838120"/>
              <a:gd name="connsiteX24" fmla="*/ 1499630 w 2361549"/>
              <a:gd name="connsiteY24" fmla="*/ 866204 h 1838120"/>
              <a:gd name="connsiteX25" fmla="*/ 1522539 w 2361549"/>
              <a:gd name="connsiteY25" fmla="*/ 940004 h 1838120"/>
              <a:gd name="connsiteX26" fmla="*/ 1523890 w 2361549"/>
              <a:gd name="connsiteY26" fmla="*/ 953408 h 1838120"/>
              <a:gd name="connsiteX27" fmla="*/ 1522538 w 2361549"/>
              <a:gd name="connsiteY27" fmla="*/ 940003 h 1838120"/>
              <a:gd name="connsiteX28" fmla="*/ 1499629 w 2361549"/>
              <a:gd name="connsiteY28" fmla="*/ 866204 h 1838120"/>
              <a:gd name="connsiteX29" fmla="*/ 1470446 w 2361549"/>
              <a:gd name="connsiteY29" fmla="*/ 812441 h 1838120"/>
              <a:gd name="connsiteX30" fmla="*/ 1461748 w 2361549"/>
              <a:gd name="connsiteY30" fmla="*/ 797442 h 1838120"/>
              <a:gd name="connsiteX31" fmla="*/ 1415371 w 2361549"/>
              <a:gd name="connsiteY31" fmla="*/ 741233 h 1838120"/>
              <a:gd name="connsiteX32" fmla="*/ 1137364 w 2361549"/>
              <a:gd name="connsiteY32" fmla="*/ 626078 h 1838120"/>
              <a:gd name="connsiteX33" fmla="*/ 859358 w 2361549"/>
              <a:gd name="connsiteY33" fmla="*/ 741233 h 1838120"/>
              <a:gd name="connsiteX34" fmla="*/ 812981 w 2361549"/>
              <a:gd name="connsiteY34" fmla="*/ 797442 h 1838120"/>
              <a:gd name="connsiteX35" fmla="*/ 812978 w 2361549"/>
              <a:gd name="connsiteY35" fmla="*/ 797449 h 1838120"/>
              <a:gd name="connsiteX36" fmla="*/ 811350 w 2361549"/>
              <a:gd name="connsiteY36" fmla="*/ 799420 h 1838120"/>
              <a:gd name="connsiteX37" fmla="*/ 804303 w 2361549"/>
              <a:gd name="connsiteY37" fmla="*/ 812405 h 1838120"/>
              <a:gd name="connsiteX38" fmla="*/ 804281 w 2361549"/>
              <a:gd name="connsiteY38" fmla="*/ 812441 h 1838120"/>
              <a:gd name="connsiteX39" fmla="*/ 804261 w 2361549"/>
              <a:gd name="connsiteY39" fmla="*/ 812478 h 1838120"/>
              <a:gd name="connsiteX40" fmla="*/ 334247 w 2361549"/>
              <a:gd name="connsiteY40" fmla="*/ 1622849 h 1838120"/>
              <a:gd name="connsiteX41" fmla="*/ 0 w 2361549"/>
              <a:gd name="connsiteY41" fmla="*/ 1429872 h 1838120"/>
              <a:gd name="connsiteX42" fmla="*/ 681214 w 2361549"/>
              <a:gd name="connsiteY42" fmla="*/ 255365 h 1838120"/>
              <a:gd name="connsiteX43" fmla="*/ 681242 w 2361549"/>
              <a:gd name="connsiteY43" fmla="*/ 255314 h 1838120"/>
              <a:gd name="connsiteX44" fmla="*/ 681271 w 2361549"/>
              <a:gd name="connsiteY44" fmla="*/ 255264 h 1838120"/>
              <a:gd name="connsiteX45" fmla="*/ 690926 w 2361549"/>
              <a:gd name="connsiteY45" fmla="*/ 237476 h 1838120"/>
              <a:gd name="connsiteX46" fmla="*/ 693155 w 2361549"/>
              <a:gd name="connsiteY46" fmla="*/ 234775 h 1838120"/>
              <a:gd name="connsiteX47" fmla="*/ 693160 w 2361549"/>
              <a:gd name="connsiteY47" fmla="*/ 234766 h 1838120"/>
              <a:gd name="connsiteX48" fmla="*/ 756696 w 2361549"/>
              <a:gd name="connsiteY48" fmla="*/ 157760 h 1838120"/>
              <a:gd name="connsiteX49" fmla="*/ 1137560 w 2361549"/>
              <a:gd name="connsiteY49" fmla="*/ 0 h 183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1549" h="1838120">
                <a:moveTo>
                  <a:pt x="1624005" y="766431"/>
                </a:moveTo>
                <a:lnTo>
                  <a:pt x="1624001" y="766438"/>
                </a:lnTo>
                <a:lnTo>
                  <a:pt x="1623999" y="766446"/>
                </a:lnTo>
                <a:lnTo>
                  <a:pt x="1624002" y="766439"/>
                </a:lnTo>
                <a:close/>
                <a:moveTo>
                  <a:pt x="1137560" y="0"/>
                </a:moveTo>
                <a:cubicBezTo>
                  <a:pt x="1286297" y="0"/>
                  <a:pt x="1420952" y="60288"/>
                  <a:pt x="1518424" y="157760"/>
                </a:cubicBezTo>
                <a:lnTo>
                  <a:pt x="1581960" y="234766"/>
                </a:lnTo>
                <a:lnTo>
                  <a:pt x="1593877" y="255314"/>
                </a:lnTo>
                <a:lnTo>
                  <a:pt x="1633856" y="328968"/>
                </a:lnTo>
                <a:cubicBezTo>
                  <a:pt x="1647485" y="361188"/>
                  <a:pt x="1658067" y="395010"/>
                  <a:pt x="1665242" y="430072"/>
                </a:cubicBezTo>
                <a:lnTo>
                  <a:pt x="1667508" y="452553"/>
                </a:lnTo>
                <a:lnTo>
                  <a:pt x="1667509" y="452556"/>
                </a:lnTo>
                <a:lnTo>
                  <a:pt x="1665243" y="430073"/>
                </a:lnTo>
                <a:cubicBezTo>
                  <a:pt x="1658068" y="395011"/>
                  <a:pt x="1647486" y="361189"/>
                  <a:pt x="1633857" y="328969"/>
                </a:cubicBezTo>
                <a:lnTo>
                  <a:pt x="1593878" y="255315"/>
                </a:lnTo>
                <a:lnTo>
                  <a:pt x="2120323" y="1162978"/>
                </a:lnTo>
                <a:lnTo>
                  <a:pt x="2361549" y="1023706"/>
                </a:lnTo>
                <a:lnTo>
                  <a:pt x="2275740" y="1838120"/>
                </a:lnTo>
                <a:lnTo>
                  <a:pt x="1527533" y="1505225"/>
                </a:lnTo>
                <a:lnTo>
                  <a:pt x="1785783" y="1356124"/>
                </a:lnTo>
                <a:lnTo>
                  <a:pt x="1470447" y="812442"/>
                </a:lnTo>
                <a:lnTo>
                  <a:pt x="1463380" y="799420"/>
                </a:lnTo>
                <a:lnTo>
                  <a:pt x="1461749" y="797443"/>
                </a:lnTo>
                <a:lnTo>
                  <a:pt x="1470447" y="812442"/>
                </a:lnTo>
                <a:lnTo>
                  <a:pt x="1499630" y="866204"/>
                </a:lnTo>
                <a:cubicBezTo>
                  <a:pt x="1509578" y="889723"/>
                  <a:pt x="1517302" y="914411"/>
                  <a:pt x="1522539" y="940004"/>
                </a:cubicBezTo>
                <a:lnTo>
                  <a:pt x="1523890" y="953408"/>
                </a:lnTo>
                <a:lnTo>
                  <a:pt x="1522538" y="940003"/>
                </a:lnTo>
                <a:cubicBezTo>
                  <a:pt x="1517301" y="914410"/>
                  <a:pt x="1509577" y="889722"/>
                  <a:pt x="1499629" y="866204"/>
                </a:cubicBezTo>
                <a:lnTo>
                  <a:pt x="1470446" y="812441"/>
                </a:lnTo>
                <a:lnTo>
                  <a:pt x="1461748" y="797442"/>
                </a:lnTo>
                <a:lnTo>
                  <a:pt x="1415371" y="741233"/>
                </a:lnTo>
                <a:cubicBezTo>
                  <a:pt x="1344223" y="670084"/>
                  <a:pt x="1245933" y="626078"/>
                  <a:pt x="1137364" y="626078"/>
                </a:cubicBezTo>
                <a:cubicBezTo>
                  <a:pt x="1028796" y="626078"/>
                  <a:pt x="930506" y="670084"/>
                  <a:pt x="859358" y="741233"/>
                </a:cubicBezTo>
                <a:lnTo>
                  <a:pt x="812981" y="797442"/>
                </a:lnTo>
                <a:lnTo>
                  <a:pt x="812978" y="797449"/>
                </a:lnTo>
                <a:lnTo>
                  <a:pt x="811350" y="799420"/>
                </a:lnTo>
                <a:lnTo>
                  <a:pt x="804303" y="812405"/>
                </a:lnTo>
                <a:lnTo>
                  <a:pt x="804281" y="812441"/>
                </a:lnTo>
                <a:lnTo>
                  <a:pt x="804261" y="812478"/>
                </a:lnTo>
                <a:lnTo>
                  <a:pt x="334247" y="1622849"/>
                </a:lnTo>
                <a:lnTo>
                  <a:pt x="0" y="1429872"/>
                </a:lnTo>
                <a:lnTo>
                  <a:pt x="681214" y="255365"/>
                </a:lnTo>
                <a:lnTo>
                  <a:pt x="681242" y="255314"/>
                </a:lnTo>
                <a:lnTo>
                  <a:pt x="681271" y="255264"/>
                </a:lnTo>
                <a:lnTo>
                  <a:pt x="690926" y="237476"/>
                </a:lnTo>
                <a:lnTo>
                  <a:pt x="693155" y="234775"/>
                </a:lnTo>
                <a:lnTo>
                  <a:pt x="693160" y="234766"/>
                </a:lnTo>
                <a:lnTo>
                  <a:pt x="756696" y="157760"/>
                </a:lnTo>
                <a:cubicBezTo>
                  <a:pt x="854167" y="60288"/>
                  <a:pt x="988823" y="0"/>
                  <a:pt x="1137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rot="16200000">
            <a:off x="5959475" y="3059113"/>
            <a:ext cx="2124075" cy="2092325"/>
          </a:xfrm>
          <a:custGeom>
            <a:avLst/>
            <a:gdLst>
              <a:gd name="connsiteX0" fmla="*/ 1339163 w 2230917"/>
              <a:gd name="connsiteY0" fmla="*/ 1847926 h 2197447"/>
              <a:gd name="connsiteX1" fmla="*/ 1335661 w 2230917"/>
              <a:gd name="connsiteY1" fmla="*/ 1854376 h 2197447"/>
              <a:gd name="connsiteX2" fmla="*/ 1334374 w 2230917"/>
              <a:gd name="connsiteY2" fmla="*/ 1858524 h 2197447"/>
              <a:gd name="connsiteX3" fmla="*/ 1329032 w 2230917"/>
              <a:gd name="connsiteY3" fmla="*/ 1870349 h 2197447"/>
              <a:gd name="connsiteX4" fmla="*/ 1332275 w 2230917"/>
              <a:gd name="connsiteY4" fmla="*/ 1865287 h 2197447"/>
              <a:gd name="connsiteX5" fmla="*/ 1334374 w 2230917"/>
              <a:gd name="connsiteY5" fmla="*/ 1858524 h 2197447"/>
              <a:gd name="connsiteX6" fmla="*/ 2230917 w 2230917"/>
              <a:gd name="connsiteY6" fmla="*/ 1469921 h 2197447"/>
              <a:gd name="connsiteX7" fmla="*/ 1138447 w 2230917"/>
              <a:gd name="connsiteY7" fmla="*/ 2103553 h 2197447"/>
              <a:gd name="connsiteX8" fmla="*/ 1215852 w 2230917"/>
              <a:gd name="connsiteY8" fmla="*/ 2039689 h 2197447"/>
              <a:gd name="connsiteX9" fmla="*/ 1215873 w 2230917"/>
              <a:gd name="connsiteY9" fmla="*/ 2039664 h 2197447"/>
              <a:gd name="connsiteX10" fmla="*/ 1253793 w 2230917"/>
              <a:gd name="connsiteY10" fmla="*/ 1995883 h 2197447"/>
              <a:gd name="connsiteX11" fmla="*/ 1250345 w 2230917"/>
              <a:gd name="connsiteY11" fmla="*/ 1997883 h 2197447"/>
              <a:gd name="connsiteX12" fmla="*/ 1215873 w 2230917"/>
              <a:gd name="connsiteY12" fmla="*/ 2039664 h 2197447"/>
              <a:gd name="connsiteX13" fmla="*/ 1215852 w 2230917"/>
              <a:gd name="connsiteY13" fmla="*/ 2039687 h 2197447"/>
              <a:gd name="connsiteX14" fmla="*/ 1138447 w 2230917"/>
              <a:gd name="connsiteY14" fmla="*/ 2103552 h 2197447"/>
              <a:gd name="connsiteX15" fmla="*/ 1120918 w 2230917"/>
              <a:gd name="connsiteY15" fmla="*/ 2113719 h 2197447"/>
              <a:gd name="connsiteX16" fmla="*/ 1044644 w 2230917"/>
              <a:gd name="connsiteY16" fmla="*/ 2155119 h 2197447"/>
              <a:gd name="connsiteX17" fmla="*/ 834988 w 2230917"/>
              <a:gd name="connsiteY17" fmla="*/ 2197447 h 2197447"/>
              <a:gd name="connsiteX18" fmla="*/ 307306 w 2230917"/>
              <a:gd name="connsiteY18" fmla="*/ 1767374 h 2197447"/>
              <a:gd name="connsiteX19" fmla="*/ 296365 w 2230917"/>
              <a:gd name="connsiteY19" fmla="*/ 1658835 h 2197447"/>
              <a:gd name="connsiteX20" fmla="*/ 296365 w 2230917"/>
              <a:gd name="connsiteY20" fmla="*/ 1658812 h 2197447"/>
              <a:gd name="connsiteX21" fmla="*/ 296365 w 2230917"/>
              <a:gd name="connsiteY21" fmla="*/ 1658811 h 2197447"/>
              <a:gd name="connsiteX22" fmla="*/ 296365 w 2230917"/>
              <a:gd name="connsiteY22" fmla="*/ 662399 h 2197447"/>
              <a:gd name="connsiteX23" fmla="*/ 0 w 2230917"/>
              <a:gd name="connsiteY23" fmla="*/ 662399 h 2197447"/>
              <a:gd name="connsiteX24" fmla="*/ 481520 w 2230917"/>
              <a:gd name="connsiteY24" fmla="*/ 0 h 2197447"/>
              <a:gd name="connsiteX25" fmla="*/ 963039 w 2230917"/>
              <a:gd name="connsiteY25" fmla="*/ 662399 h 2197447"/>
              <a:gd name="connsiteX26" fmla="*/ 687125 w 2230917"/>
              <a:gd name="connsiteY26" fmla="*/ 662399 h 2197447"/>
              <a:gd name="connsiteX27" fmla="*/ 687125 w 2230917"/>
              <a:gd name="connsiteY27" fmla="*/ 1237616 h 2197447"/>
              <a:gd name="connsiteX28" fmla="*/ 687125 w 2230917"/>
              <a:gd name="connsiteY28" fmla="*/ 1237617 h 2197447"/>
              <a:gd name="connsiteX29" fmla="*/ 687125 w 2230917"/>
              <a:gd name="connsiteY29" fmla="*/ 1237634 h 2197447"/>
              <a:gd name="connsiteX30" fmla="*/ 695111 w 2230917"/>
              <a:gd name="connsiteY30" fmla="*/ 1316860 h 2197447"/>
              <a:gd name="connsiteX31" fmla="*/ 1080285 w 2230917"/>
              <a:gd name="connsiteY31" fmla="*/ 1630786 h 2197447"/>
              <a:gd name="connsiteX32" fmla="*/ 1233320 w 2230917"/>
              <a:gd name="connsiteY32" fmla="*/ 1599889 h 2197447"/>
              <a:gd name="connsiteX33" fmla="*/ 1288995 w 2230917"/>
              <a:gd name="connsiteY33" fmla="*/ 1569670 h 2197447"/>
              <a:gd name="connsiteX34" fmla="*/ 1301791 w 2230917"/>
              <a:gd name="connsiteY34" fmla="*/ 1562249 h 2197447"/>
              <a:gd name="connsiteX35" fmla="*/ 1288995 w 2230917"/>
              <a:gd name="connsiteY35" fmla="*/ 1569671 h 2197447"/>
              <a:gd name="connsiteX36" fmla="*/ 1300105 w 2230917"/>
              <a:gd name="connsiteY36" fmla="*/ 1563641 h 2197447"/>
              <a:gd name="connsiteX37" fmla="*/ 1301791 w 2230917"/>
              <a:gd name="connsiteY37" fmla="*/ 1562249 h 2197447"/>
              <a:gd name="connsiteX38" fmla="*/ 2037770 w 2230917"/>
              <a:gd name="connsiteY38" fmla="*/ 1135381 h 21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0917" h="2197447">
                <a:moveTo>
                  <a:pt x="1339163" y="1847926"/>
                </a:moveTo>
                <a:lnTo>
                  <a:pt x="1335661" y="1854376"/>
                </a:lnTo>
                <a:lnTo>
                  <a:pt x="1334374" y="1858524"/>
                </a:lnTo>
                <a:lnTo>
                  <a:pt x="1329032" y="1870349"/>
                </a:lnTo>
                <a:lnTo>
                  <a:pt x="1332275" y="1865287"/>
                </a:lnTo>
                <a:lnTo>
                  <a:pt x="1334374" y="1858524"/>
                </a:lnTo>
                <a:close/>
                <a:moveTo>
                  <a:pt x="2230917" y="1469921"/>
                </a:moveTo>
                <a:lnTo>
                  <a:pt x="1138447" y="2103553"/>
                </a:lnTo>
                <a:lnTo>
                  <a:pt x="1215852" y="2039689"/>
                </a:lnTo>
                <a:lnTo>
                  <a:pt x="1215873" y="2039664"/>
                </a:lnTo>
                <a:lnTo>
                  <a:pt x="1253793" y="1995883"/>
                </a:lnTo>
                <a:lnTo>
                  <a:pt x="1250345" y="1997883"/>
                </a:lnTo>
                <a:lnTo>
                  <a:pt x="1215873" y="2039664"/>
                </a:lnTo>
                <a:lnTo>
                  <a:pt x="1215852" y="2039687"/>
                </a:lnTo>
                <a:lnTo>
                  <a:pt x="1138447" y="2103552"/>
                </a:lnTo>
                <a:lnTo>
                  <a:pt x="1120918" y="2113719"/>
                </a:lnTo>
                <a:lnTo>
                  <a:pt x="1044644" y="2155119"/>
                </a:lnTo>
                <a:cubicBezTo>
                  <a:pt x="980204" y="2182375"/>
                  <a:pt x="909356" y="2197447"/>
                  <a:pt x="834988" y="2197447"/>
                </a:cubicBezTo>
                <a:cubicBezTo>
                  <a:pt x="574698" y="2197447"/>
                  <a:pt x="357531" y="2012817"/>
                  <a:pt x="307306" y="1767374"/>
                </a:cubicBezTo>
                <a:lnTo>
                  <a:pt x="296365" y="1658835"/>
                </a:lnTo>
                <a:lnTo>
                  <a:pt x="296365" y="1658812"/>
                </a:lnTo>
                <a:lnTo>
                  <a:pt x="296365" y="1658811"/>
                </a:lnTo>
                <a:lnTo>
                  <a:pt x="296365" y="662399"/>
                </a:lnTo>
                <a:lnTo>
                  <a:pt x="0" y="662399"/>
                </a:lnTo>
                <a:lnTo>
                  <a:pt x="481520" y="0"/>
                </a:lnTo>
                <a:lnTo>
                  <a:pt x="963039" y="662399"/>
                </a:lnTo>
                <a:lnTo>
                  <a:pt x="687125" y="662399"/>
                </a:lnTo>
                <a:lnTo>
                  <a:pt x="687125" y="1237616"/>
                </a:lnTo>
                <a:lnTo>
                  <a:pt x="687125" y="1237617"/>
                </a:lnTo>
                <a:lnTo>
                  <a:pt x="687125" y="1237634"/>
                </a:lnTo>
                <a:lnTo>
                  <a:pt x="695111" y="1316860"/>
                </a:lnTo>
                <a:cubicBezTo>
                  <a:pt x="731772" y="1496018"/>
                  <a:pt x="890290" y="1630786"/>
                  <a:pt x="1080285" y="1630786"/>
                </a:cubicBezTo>
                <a:cubicBezTo>
                  <a:pt x="1134569" y="1630786"/>
                  <a:pt x="1186283" y="1619785"/>
                  <a:pt x="1233320" y="1599889"/>
                </a:cubicBezTo>
                <a:lnTo>
                  <a:pt x="1288995" y="1569670"/>
                </a:lnTo>
                <a:lnTo>
                  <a:pt x="1301791" y="1562249"/>
                </a:lnTo>
                <a:lnTo>
                  <a:pt x="1288995" y="1569671"/>
                </a:lnTo>
                <a:lnTo>
                  <a:pt x="1300105" y="1563641"/>
                </a:lnTo>
                <a:lnTo>
                  <a:pt x="1301791" y="1562249"/>
                </a:lnTo>
                <a:lnTo>
                  <a:pt x="2037770" y="11353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rot="12600000" flipV="1">
            <a:off x="4038600" y="3025775"/>
            <a:ext cx="2120900" cy="2074863"/>
          </a:xfrm>
          <a:custGeom>
            <a:avLst/>
            <a:gdLst>
              <a:gd name="connsiteX0" fmla="*/ 880657 w 2228267"/>
              <a:gd name="connsiteY0" fmla="*/ 1636610 h 2180283"/>
              <a:gd name="connsiteX1" fmla="*/ 880658 w 2228267"/>
              <a:gd name="connsiteY1" fmla="*/ 1636616 h 2180283"/>
              <a:gd name="connsiteX2" fmla="*/ 880657 w 2228267"/>
              <a:gd name="connsiteY2" fmla="*/ 1636621 h 2180283"/>
              <a:gd name="connsiteX3" fmla="*/ 880657 w 2228267"/>
              <a:gd name="connsiteY3" fmla="*/ 1636615 h 2180283"/>
              <a:gd name="connsiteX4" fmla="*/ 1746748 w 2228267"/>
              <a:gd name="connsiteY4" fmla="*/ 0 h 2180283"/>
              <a:gd name="connsiteX5" fmla="*/ 1265228 w 2228267"/>
              <a:gd name="connsiteY5" fmla="*/ 662399 h 2180283"/>
              <a:gd name="connsiteX6" fmla="*/ 1566866 w 2228267"/>
              <a:gd name="connsiteY6" fmla="*/ 662399 h 2180283"/>
              <a:gd name="connsiteX7" fmla="*/ 1567900 w 2228267"/>
              <a:gd name="connsiteY7" fmla="*/ 1183481 h 2180283"/>
              <a:gd name="connsiteX8" fmla="*/ 1567901 w 2228267"/>
              <a:gd name="connsiteY8" fmla="*/ 1183486 h 2180283"/>
              <a:gd name="connsiteX9" fmla="*/ 1567902 w 2228267"/>
              <a:gd name="connsiteY9" fmla="*/ 1183491 h 2180283"/>
              <a:gd name="connsiteX10" fmla="*/ 1569191 w 2228267"/>
              <a:gd name="connsiteY10" fmla="*/ 1191173 h 2180283"/>
              <a:gd name="connsiteX11" fmla="*/ 1568006 w 2228267"/>
              <a:gd name="connsiteY11" fmla="*/ 1236190 h 2180283"/>
              <a:gd name="connsiteX12" fmla="*/ 1568007 w 2228267"/>
              <a:gd name="connsiteY12" fmla="*/ 1236217 h 2180283"/>
              <a:gd name="connsiteX13" fmla="*/ 1567192 w 2228267"/>
              <a:gd name="connsiteY13" fmla="*/ 1267136 h 2180283"/>
              <a:gd name="connsiteX14" fmla="*/ 1517432 w 2228267"/>
              <a:gd name="connsiteY14" fmla="*/ 1415117 h 2180283"/>
              <a:gd name="connsiteX15" fmla="*/ 1052977 w 2228267"/>
              <a:gd name="connsiteY15" fmla="*/ 1591724 h 2180283"/>
              <a:gd name="connsiteX16" fmla="*/ 980372 w 2228267"/>
              <a:gd name="connsiteY16" fmla="*/ 1559027 h 2180283"/>
              <a:gd name="connsiteX17" fmla="*/ 980357 w 2228267"/>
              <a:gd name="connsiteY17" fmla="*/ 1559018 h 2180283"/>
              <a:gd name="connsiteX18" fmla="*/ 915738 w 2228267"/>
              <a:gd name="connsiteY18" fmla="*/ 1512489 h 2180283"/>
              <a:gd name="connsiteX19" fmla="*/ 869152 w 2228267"/>
              <a:gd name="connsiteY19" fmla="*/ 1463325 h 2180283"/>
              <a:gd name="connsiteX20" fmla="*/ 853324 w 2228267"/>
              <a:gd name="connsiteY20" fmla="*/ 1439496 h 2180283"/>
              <a:gd name="connsiteX21" fmla="*/ 853323 w 2228267"/>
              <a:gd name="connsiteY21" fmla="*/ 1439495 h 2180283"/>
              <a:gd name="connsiteX22" fmla="*/ 869151 w 2228267"/>
              <a:gd name="connsiteY22" fmla="*/ 1463325 h 2180283"/>
              <a:gd name="connsiteX23" fmla="*/ 915737 w 2228267"/>
              <a:gd name="connsiteY23" fmla="*/ 1512489 h 2180283"/>
              <a:gd name="connsiteX24" fmla="*/ 980356 w 2228267"/>
              <a:gd name="connsiteY24" fmla="*/ 1559018 h 2180283"/>
              <a:gd name="connsiteX25" fmla="*/ 195380 w 2228267"/>
              <a:gd name="connsiteY25" fmla="*/ 1105812 h 2180283"/>
              <a:gd name="connsiteX26" fmla="*/ 0 w 2228267"/>
              <a:gd name="connsiteY26" fmla="*/ 1444220 h 2180283"/>
              <a:gd name="connsiteX27" fmla="*/ 1149741 w 2228267"/>
              <a:gd name="connsiteY27" fmla="*/ 2108023 h 2180283"/>
              <a:gd name="connsiteX28" fmla="*/ 1061215 w 2228267"/>
              <a:gd name="connsiteY28" fmla="*/ 2044279 h 2180283"/>
              <a:gd name="connsiteX29" fmla="*/ 997392 w 2228267"/>
              <a:gd name="connsiteY29" fmla="*/ 1976926 h 2180283"/>
              <a:gd name="connsiteX30" fmla="*/ 975708 w 2228267"/>
              <a:gd name="connsiteY30" fmla="*/ 1944280 h 2180283"/>
              <a:gd name="connsiteX31" fmla="*/ 975709 w 2228267"/>
              <a:gd name="connsiteY31" fmla="*/ 1944281 h 2180283"/>
              <a:gd name="connsiteX32" fmla="*/ 997393 w 2228267"/>
              <a:gd name="connsiteY32" fmla="*/ 1976926 h 2180283"/>
              <a:gd name="connsiteX33" fmla="*/ 1061216 w 2228267"/>
              <a:gd name="connsiteY33" fmla="*/ 2044280 h 2180283"/>
              <a:gd name="connsiteX34" fmla="*/ 1149743 w 2228267"/>
              <a:gd name="connsiteY34" fmla="*/ 2108024 h 2180283"/>
              <a:gd name="connsiteX35" fmla="*/ 1149764 w 2228267"/>
              <a:gd name="connsiteY35" fmla="*/ 2108036 h 2180283"/>
              <a:gd name="connsiteX36" fmla="*/ 1249232 w 2228267"/>
              <a:gd name="connsiteY36" fmla="*/ 2152831 h 2180283"/>
              <a:gd name="connsiteX37" fmla="*/ 1885527 w 2228267"/>
              <a:gd name="connsiteY37" fmla="*/ 1910881 h 2180283"/>
              <a:gd name="connsiteX38" fmla="*/ 1953698 w 2228267"/>
              <a:gd name="connsiteY38" fmla="*/ 1708150 h 2180283"/>
              <a:gd name="connsiteX39" fmla="*/ 1954814 w 2228267"/>
              <a:gd name="connsiteY39" fmla="*/ 1665792 h 2180283"/>
              <a:gd name="connsiteX40" fmla="*/ 1954813 w 2228267"/>
              <a:gd name="connsiteY40" fmla="*/ 1665755 h 2180283"/>
              <a:gd name="connsiteX41" fmla="*/ 1956436 w 2228267"/>
              <a:gd name="connsiteY41" fmla="*/ 1604083 h 2180283"/>
              <a:gd name="connsiteX42" fmla="*/ 1954670 w 2228267"/>
              <a:gd name="connsiteY42" fmla="*/ 1593557 h 2180283"/>
              <a:gd name="connsiteX43" fmla="*/ 1954669 w 2228267"/>
              <a:gd name="connsiteY43" fmla="*/ 1593551 h 2180283"/>
              <a:gd name="connsiteX44" fmla="*/ 1954669 w 2228267"/>
              <a:gd name="connsiteY44" fmla="*/ 1593545 h 2180283"/>
              <a:gd name="connsiteX45" fmla="*/ 1952820 w 2228267"/>
              <a:gd name="connsiteY45" fmla="*/ 662399 h 2180283"/>
              <a:gd name="connsiteX46" fmla="*/ 2228267 w 2228267"/>
              <a:gd name="connsiteY46" fmla="*/ 662399 h 21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28267" h="2180283">
                <a:moveTo>
                  <a:pt x="880657" y="1636610"/>
                </a:moveTo>
                <a:lnTo>
                  <a:pt x="880658" y="1636616"/>
                </a:lnTo>
                <a:lnTo>
                  <a:pt x="880657" y="1636621"/>
                </a:lnTo>
                <a:lnTo>
                  <a:pt x="880657" y="1636615"/>
                </a:lnTo>
                <a:close/>
                <a:moveTo>
                  <a:pt x="1746748" y="0"/>
                </a:moveTo>
                <a:lnTo>
                  <a:pt x="1265228" y="662399"/>
                </a:lnTo>
                <a:lnTo>
                  <a:pt x="1566866" y="662399"/>
                </a:lnTo>
                <a:lnTo>
                  <a:pt x="1567900" y="1183481"/>
                </a:lnTo>
                <a:lnTo>
                  <a:pt x="1567901" y="1183486"/>
                </a:lnTo>
                <a:lnTo>
                  <a:pt x="1567902" y="1183491"/>
                </a:lnTo>
                <a:lnTo>
                  <a:pt x="1569191" y="1191173"/>
                </a:lnTo>
                <a:lnTo>
                  <a:pt x="1568006" y="1236190"/>
                </a:lnTo>
                <a:lnTo>
                  <a:pt x="1568007" y="1236217"/>
                </a:lnTo>
                <a:lnTo>
                  <a:pt x="1567192" y="1267136"/>
                </a:lnTo>
                <a:cubicBezTo>
                  <a:pt x="1560903" y="1317819"/>
                  <a:pt x="1544574" y="1368105"/>
                  <a:pt x="1517432" y="1415117"/>
                </a:cubicBezTo>
                <a:cubicBezTo>
                  <a:pt x="1422435" y="1579657"/>
                  <a:pt x="1226463" y="1649554"/>
                  <a:pt x="1052977" y="1591724"/>
                </a:cubicBezTo>
                <a:lnTo>
                  <a:pt x="980372" y="1559027"/>
                </a:lnTo>
                <a:lnTo>
                  <a:pt x="980357" y="1559018"/>
                </a:lnTo>
                <a:lnTo>
                  <a:pt x="915738" y="1512489"/>
                </a:lnTo>
                <a:cubicBezTo>
                  <a:pt x="898634" y="1497324"/>
                  <a:pt x="883085" y="1480854"/>
                  <a:pt x="869152" y="1463325"/>
                </a:cubicBezTo>
                <a:lnTo>
                  <a:pt x="853324" y="1439496"/>
                </a:lnTo>
                <a:lnTo>
                  <a:pt x="853323" y="1439495"/>
                </a:lnTo>
                <a:lnTo>
                  <a:pt x="869151" y="1463325"/>
                </a:lnTo>
                <a:cubicBezTo>
                  <a:pt x="883084" y="1480854"/>
                  <a:pt x="898634" y="1497323"/>
                  <a:pt x="915737" y="1512489"/>
                </a:cubicBezTo>
                <a:lnTo>
                  <a:pt x="980356" y="1559018"/>
                </a:lnTo>
                <a:lnTo>
                  <a:pt x="195380" y="1105812"/>
                </a:lnTo>
                <a:lnTo>
                  <a:pt x="0" y="1444220"/>
                </a:lnTo>
                <a:lnTo>
                  <a:pt x="1149741" y="2108023"/>
                </a:lnTo>
                <a:lnTo>
                  <a:pt x="1061215" y="2044279"/>
                </a:lnTo>
                <a:cubicBezTo>
                  <a:pt x="1037783" y="2023503"/>
                  <a:pt x="1016480" y="2000940"/>
                  <a:pt x="997392" y="1976926"/>
                </a:cubicBezTo>
                <a:lnTo>
                  <a:pt x="975708" y="1944280"/>
                </a:lnTo>
                <a:lnTo>
                  <a:pt x="975709" y="1944281"/>
                </a:lnTo>
                <a:lnTo>
                  <a:pt x="997393" y="1976926"/>
                </a:lnTo>
                <a:cubicBezTo>
                  <a:pt x="1016482" y="2000941"/>
                  <a:pt x="1037784" y="2023503"/>
                  <a:pt x="1061216" y="2044280"/>
                </a:cubicBezTo>
                <a:lnTo>
                  <a:pt x="1149743" y="2108024"/>
                </a:lnTo>
                <a:lnTo>
                  <a:pt x="1149764" y="2108036"/>
                </a:lnTo>
                <a:lnTo>
                  <a:pt x="1249232" y="2152831"/>
                </a:lnTo>
                <a:cubicBezTo>
                  <a:pt x="1486904" y="2232056"/>
                  <a:pt x="1755382" y="2136299"/>
                  <a:pt x="1885527" y="1910881"/>
                </a:cubicBezTo>
                <a:cubicBezTo>
                  <a:pt x="1922711" y="1846477"/>
                  <a:pt x="1945082" y="1777584"/>
                  <a:pt x="1953698" y="1708150"/>
                </a:cubicBezTo>
                <a:lnTo>
                  <a:pt x="1954814" y="1665792"/>
                </a:lnTo>
                <a:lnTo>
                  <a:pt x="1954813" y="1665755"/>
                </a:lnTo>
                <a:lnTo>
                  <a:pt x="1956436" y="1604083"/>
                </a:lnTo>
                <a:lnTo>
                  <a:pt x="1954670" y="1593557"/>
                </a:lnTo>
                <a:lnTo>
                  <a:pt x="1954669" y="1593551"/>
                </a:lnTo>
                <a:lnTo>
                  <a:pt x="1954669" y="1593545"/>
                </a:lnTo>
                <a:lnTo>
                  <a:pt x="1952820" y="662399"/>
                </a:lnTo>
                <a:lnTo>
                  <a:pt x="2228267" y="6623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0" name="文本框 7"/>
          <p:cNvSpPr txBox="1"/>
          <p:nvPr/>
        </p:nvSpPr>
        <p:spPr>
          <a:xfrm>
            <a:off x="7685088" y="1527175"/>
            <a:ext cx="2870200" cy="613694"/>
          </a:xfrm>
          <a:prstGeom prst="rect">
            <a:avLst/>
          </a:prstGeom>
          <a:noFill/>
          <a:ln w="9525">
            <a:noFill/>
          </a:ln>
        </p:spPr>
        <p:txBody>
          <a:bodyPr lIns="0" rIns="0">
            <a:spAutoFit/>
          </a:bodyPr>
          <a:lstStyle/>
          <a:p>
            <a:pPr algn="just" eaLnBrk="1" hangingPunct="1">
              <a:lnSpc>
                <a:spcPct val="150000"/>
              </a:lnSpc>
              <a:spcAft>
                <a:spcPts val="600"/>
              </a:spcAft>
            </a:pPr>
            <a:r>
              <a:rPr lang="zh-CN" altLang="en-US" sz="1200" dirty="0">
                <a:solidFill>
                  <a:srgbClr val="404040"/>
                </a:solidFill>
                <a:latin typeface="微软雅黑" panose="020B0503020204020204" pitchFamily="34" charset="-122"/>
              </a:rPr>
              <a:t>在取得变分法的研究进展以后，便以这种分析形式的变分法应用到了力学研究上。</a:t>
            </a:r>
            <a:endParaRPr lang="zh-CN" altLang="en-US" sz="1200" dirty="0">
              <a:solidFill>
                <a:srgbClr val="404040"/>
              </a:solidFill>
              <a:latin typeface="微软雅黑" panose="020B0503020204020204" pitchFamily="34" charset="-122"/>
            </a:endParaRPr>
          </a:p>
        </p:txBody>
      </p:sp>
      <p:sp>
        <p:nvSpPr>
          <p:cNvPr id="31751" name="文本框 8"/>
          <p:cNvSpPr txBox="1"/>
          <p:nvPr/>
        </p:nvSpPr>
        <p:spPr>
          <a:xfrm>
            <a:off x="7685088" y="1181100"/>
            <a:ext cx="65" cy="338554"/>
          </a:xfrm>
          <a:prstGeom prst="rect">
            <a:avLst/>
          </a:prstGeom>
          <a:noFill/>
          <a:ln w="9525">
            <a:noFill/>
          </a:ln>
        </p:spPr>
        <p:txBody>
          <a:bodyPr wrap="none" lIns="0" rIns="0">
            <a:spAutoFit/>
          </a:bodyPr>
          <a:lstStyle/>
          <a:p>
            <a:pPr eaLnBrk="1" hangingPunct="1"/>
            <a:endParaRPr lang="zh-CN" altLang="en-US" sz="1600" b="1" dirty="0">
              <a:solidFill>
                <a:schemeClr val="accent2"/>
              </a:solidFill>
              <a:latin typeface="Calibri" panose="020F0502020204030204" pitchFamily="34" charset="0"/>
            </a:endParaRPr>
          </a:p>
        </p:txBody>
      </p:sp>
      <p:sp>
        <p:nvSpPr>
          <p:cNvPr id="31752" name="文本框 9"/>
          <p:cNvSpPr txBox="1"/>
          <p:nvPr/>
        </p:nvSpPr>
        <p:spPr>
          <a:xfrm>
            <a:off x="8466138" y="3832225"/>
            <a:ext cx="2870200" cy="1444691"/>
          </a:xfrm>
          <a:prstGeom prst="rect">
            <a:avLst/>
          </a:prstGeom>
          <a:noFill/>
          <a:ln w="9525">
            <a:noFill/>
          </a:ln>
        </p:spPr>
        <p:txBody>
          <a:bodyPr lIns="0" rIns="0">
            <a:spAutoFit/>
          </a:bodyPr>
          <a:lstStyle/>
          <a:p>
            <a:pPr algn="just" eaLnBrk="1" hangingPunct="1">
              <a:lnSpc>
                <a:spcPct val="150000"/>
              </a:lnSpc>
              <a:spcAft>
                <a:spcPts val="600"/>
              </a:spcAft>
            </a:pPr>
            <a:r>
              <a:rPr lang="zh-CN" altLang="en-US" sz="1200" dirty="0">
                <a:solidFill>
                  <a:srgbClr val="404040"/>
                </a:solidFill>
                <a:latin typeface="微软雅黑" panose="020B0503020204020204" pitchFamily="34" charset="-122"/>
              </a:rPr>
              <a:t>弦振动问题撰写</a:t>
            </a:r>
            <a:r>
              <a:rPr lang="en-US" altLang="zh-CN" sz="1200" dirty="0">
                <a:solidFill>
                  <a:srgbClr val="404040"/>
                </a:solidFill>
                <a:latin typeface="微软雅黑" panose="020B0503020204020204" pitchFamily="34" charset="-122"/>
              </a:rPr>
              <a:t>《</a:t>
            </a:r>
            <a:r>
              <a:rPr lang="zh-CN" altLang="en-US" sz="1200" dirty="0">
                <a:solidFill>
                  <a:srgbClr val="404040"/>
                </a:solidFill>
                <a:latin typeface="微软雅黑" panose="020B0503020204020204" pitchFamily="34" charset="-122"/>
              </a:rPr>
              <a:t>关于自然和声音传播研究</a:t>
            </a:r>
            <a:r>
              <a:rPr lang="en-US" altLang="zh-CN" sz="1200" dirty="0">
                <a:solidFill>
                  <a:srgbClr val="404040"/>
                </a:solidFill>
                <a:latin typeface="微软雅黑" panose="020B0503020204020204" pitchFamily="34" charset="-122"/>
              </a:rPr>
              <a:t>》</a:t>
            </a:r>
            <a:r>
              <a:rPr lang="zh-CN" altLang="en-US" sz="1200" dirty="0">
                <a:solidFill>
                  <a:srgbClr val="404040"/>
                </a:solidFill>
                <a:latin typeface="微软雅黑" panose="020B0503020204020204" pitchFamily="34" charset="-122"/>
              </a:rPr>
              <a:t>；收入</a:t>
            </a:r>
            <a:r>
              <a:rPr lang="en-US" altLang="zh-CN" sz="1200" dirty="0">
                <a:solidFill>
                  <a:srgbClr val="404040"/>
                </a:solidFill>
                <a:latin typeface="微软雅黑" panose="020B0503020204020204" pitchFamily="34" charset="-122"/>
              </a:rPr>
              <a:t>《</a:t>
            </a:r>
            <a:r>
              <a:rPr lang="zh-CN" altLang="en-US" sz="1200" dirty="0">
                <a:solidFill>
                  <a:srgbClr val="404040"/>
                </a:solidFill>
                <a:latin typeface="微软雅黑" panose="020B0503020204020204" pitchFamily="34" charset="-122"/>
              </a:rPr>
              <a:t>用前面的方法（变分法）解决不同的问题</a:t>
            </a:r>
            <a:r>
              <a:rPr lang="en-US" altLang="zh-CN" sz="1200" dirty="0">
                <a:solidFill>
                  <a:srgbClr val="404040"/>
                </a:solidFill>
                <a:latin typeface="微软雅黑" panose="020B0503020204020204" pitchFamily="34" charset="-122"/>
              </a:rPr>
              <a:t>》</a:t>
            </a:r>
            <a:r>
              <a:rPr lang="zh-CN" altLang="en-US" sz="1200" dirty="0">
                <a:solidFill>
                  <a:srgbClr val="404040"/>
                </a:solidFill>
                <a:latin typeface="微软雅黑" panose="020B0503020204020204" pitchFamily="34" charset="-122"/>
              </a:rPr>
              <a:t>；还收入利用线性变换的特征值概念研究木星和土星轨道的文章等等。</a:t>
            </a:r>
            <a:endParaRPr lang="zh-CN" altLang="en-US" sz="1200" dirty="0">
              <a:solidFill>
                <a:srgbClr val="404040"/>
              </a:solidFill>
              <a:latin typeface="微软雅黑" panose="020B0503020204020204" pitchFamily="34" charset="-122"/>
            </a:endParaRPr>
          </a:p>
        </p:txBody>
      </p:sp>
      <p:sp>
        <p:nvSpPr>
          <p:cNvPr id="11" name="文本框 10"/>
          <p:cNvSpPr txBox="1"/>
          <p:nvPr/>
        </p:nvSpPr>
        <p:spPr>
          <a:xfrm>
            <a:off x="8466138" y="3484563"/>
            <a:ext cx="2051844" cy="338554"/>
          </a:xfrm>
          <a:prstGeom prst="rect">
            <a:avLst/>
          </a:prstGeom>
          <a:noFill/>
        </p:spPr>
        <p:txBody>
          <a:bodyPr wrap="none" lIns="0" rIns="0">
            <a:spAutoFit/>
          </a:bodyPr>
          <a:lstStyle/>
          <a:p>
            <a:pPr marR="0" defTabSz="914400" eaLnBrk="1" fontAlgn="auto" hangingPunct="1">
              <a:spcBef>
                <a:spcPts val="0"/>
              </a:spcBef>
              <a:spcAft>
                <a:spcPts val="0"/>
              </a:spcAft>
              <a:buClrTx/>
              <a:buSzTx/>
              <a:buFontTx/>
              <a:defRPr/>
            </a:pPr>
            <a:r>
              <a:rPr kumimoji="0" lang="en-US" altLang="zh-CN" sz="1600" b="1" kern="1200" cap="none" spc="0" normalizeH="0" baseline="0" noProof="0" dirty="0">
                <a:solidFill>
                  <a:schemeClr val="accent5"/>
                </a:solidFill>
                <a:latin typeface="+mn-lt"/>
                <a:ea typeface="+mn-ea"/>
                <a:cs typeface="+mn-cs"/>
                <a:sym typeface="+mn-ea"/>
              </a:rPr>
              <a:t>《</a:t>
            </a:r>
            <a:r>
              <a:rPr kumimoji="0" lang="zh-CN" altLang="en-US" sz="1600" b="1" kern="1200" cap="none" spc="0" normalizeH="0" baseline="0" noProof="0" dirty="0">
                <a:solidFill>
                  <a:schemeClr val="accent5"/>
                </a:solidFill>
                <a:latin typeface="+mn-lt"/>
                <a:ea typeface="+mn-ea"/>
                <a:cs typeface="+mn-cs"/>
                <a:sym typeface="+mn-ea"/>
              </a:rPr>
              <a:t>分析力学</a:t>
            </a:r>
            <a:r>
              <a:rPr kumimoji="0" lang="en-US" altLang="zh-CN" sz="1600" b="1" kern="1200" cap="none" spc="0" normalizeH="0" baseline="0" noProof="0" dirty="0">
                <a:solidFill>
                  <a:schemeClr val="accent5"/>
                </a:solidFill>
                <a:latin typeface="+mn-lt"/>
                <a:ea typeface="+mn-ea"/>
                <a:cs typeface="+mn-cs"/>
                <a:sym typeface="+mn-ea"/>
              </a:rPr>
              <a:t>》</a:t>
            </a:r>
            <a:r>
              <a:rPr kumimoji="0" lang="zh-CN" altLang="en-US" sz="1600" b="1" kern="1200" cap="none" spc="0" normalizeH="0" baseline="0" noProof="0" dirty="0">
                <a:solidFill>
                  <a:schemeClr val="accent5"/>
                </a:solidFill>
                <a:latin typeface="+mn-lt"/>
                <a:ea typeface="+mn-ea"/>
                <a:cs typeface="+mn-cs"/>
                <a:sym typeface="+mn-ea"/>
              </a:rPr>
              <a:t>的涵盖：</a:t>
            </a:r>
            <a:endParaRPr kumimoji="0" lang="zh-CN" altLang="en-US" sz="1600" b="1" kern="1200" cap="none" spc="0" normalizeH="0" baseline="0" noProof="0" dirty="0">
              <a:solidFill>
                <a:schemeClr val="accent5"/>
              </a:solidFill>
              <a:latin typeface="+mn-lt"/>
              <a:ea typeface="+mn-ea"/>
              <a:cs typeface="+mn-cs"/>
              <a:sym typeface="+mn-ea"/>
            </a:endParaRPr>
          </a:p>
        </p:txBody>
      </p:sp>
      <p:sp>
        <p:nvSpPr>
          <p:cNvPr id="31754" name="文本框 11"/>
          <p:cNvSpPr txBox="1"/>
          <p:nvPr/>
        </p:nvSpPr>
        <p:spPr>
          <a:xfrm>
            <a:off x="808038" y="3832225"/>
            <a:ext cx="2870200" cy="1167692"/>
          </a:xfrm>
          <a:prstGeom prst="rect">
            <a:avLst/>
          </a:prstGeom>
          <a:noFill/>
          <a:ln w="9525">
            <a:noFill/>
          </a:ln>
        </p:spPr>
        <p:txBody>
          <a:bodyPr lIns="0" rIns="0">
            <a:spAutoFit/>
          </a:bodyPr>
          <a:lstStyle/>
          <a:p>
            <a:pPr algn="just" eaLnBrk="1" hangingPunct="1">
              <a:lnSpc>
                <a:spcPct val="150000"/>
              </a:lnSpc>
              <a:spcAft>
                <a:spcPts val="600"/>
              </a:spcAft>
            </a:pPr>
            <a:r>
              <a:rPr lang="zh-CN" altLang="en-US" sz="1200" dirty="0">
                <a:solidFill>
                  <a:srgbClr val="404040"/>
                </a:solidFill>
                <a:latin typeface="微软雅黑" panose="020B0503020204020204" pitchFamily="34" charset="-122"/>
              </a:rPr>
              <a:t> 拉格朗日从</a:t>
            </a:r>
            <a:r>
              <a:rPr lang="en-US" altLang="zh-CN" sz="1200" dirty="0">
                <a:solidFill>
                  <a:srgbClr val="404040"/>
                </a:solidFill>
                <a:latin typeface="微软雅黑" panose="020B0503020204020204" pitchFamily="34" charset="-122"/>
              </a:rPr>
              <a:t>19</a:t>
            </a:r>
            <a:r>
              <a:rPr lang="zh-CN" altLang="en-US" sz="1200" dirty="0">
                <a:solidFill>
                  <a:srgbClr val="404040"/>
                </a:solidFill>
                <a:latin typeface="微软雅黑" panose="020B0503020204020204" pitchFamily="34" charset="-122"/>
              </a:rPr>
              <a:t>岁开始对分析力学进行研究，并立志在此领域有所建树。他曾经诙谐地说：“牛顿最侥幸了，因为他发现了宇宙的数学规律，而这个宇宙又仅有一个。”</a:t>
            </a:r>
            <a:endParaRPr lang="zh-CN" altLang="en-US" sz="1200" dirty="0">
              <a:solidFill>
                <a:srgbClr val="404040"/>
              </a:solidFill>
              <a:latin typeface="微软雅黑" panose="020B0503020204020204" pitchFamily="34" charset="-122"/>
            </a:endParaRPr>
          </a:p>
        </p:txBody>
      </p:sp>
      <p:sp>
        <p:nvSpPr>
          <p:cNvPr id="13" name="文本框 12"/>
          <p:cNvSpPr txBox="1"/>
          <p:nvPr/>
        </p:nvSpPr>
        <p:spPr>
          <a:xfrm>
            <a:off x="3678174" y="3484563"/>
            <a:ext cx="64" cy="338554"/>
          </a:xfrm>
          <a:prstGeom prst="rect">
            <a:avLst/>
          </a:prstGeom>
          <a:noFill/>
        </p:spPr>
        <p:txBody>
          <a:bodyPr wrap="none" lIns="0" rIns="0">
            <a:spAutoFit/>
          </a:bodyPr>
          <a:lstStyle/>
          <a:p>
            <a:pPr marR="0" algn="r" defTabSz="914400" eaLnBrk="1" fontAlgn="auto" hangingPunct="1">
              <a:spcBef>
                <a:spcPts val="0"/>
              </a:spcBef>
              <a:spcAft>
                <a:spcPts val="0"/>
              </a:spcAft>
              <a:buClrTx/>
              <a:buSzTx/>
              <a:buFontTx/>
              <a:defRPr/>
            </a:pPr>
            <a:endParaRPr kumimoji="0" lang="zh-CN" altLang="en-US" sz="1600" b="1" kern="1200" cap="none" spc="0" normalizeH="0" baseline="0" noProof="0" dirty="0">
              <a:solidFill>
                <a:schemeClr val="accent3"/>
              </a:solidFill>
              <a:latin typeface="+mn-lt"/>
              <a:ea typeface="+mn-ea"/>
              <a:cs typeface="+mn-cs"/>
              <a:sym typeface="+mn-ea"/>
            </a:endParaRPr>
          </a:p>
        </p:txBody>
      </p:sp>
      <p:sp>
        <p:nvSpPr>
          <p:cNvPr id="31756" name="文本框 13"/>
          <p:cNvSpPr txBox="1"/>
          <p:nvPr/>
        </p:nvSpPr>
        <p:spPr>
          <a:xfrm>
            <a:off x="5401120" y="3195517"/>
            <a:ext cx="1384995" cy="458908"/>
          </a:xfrm>
          <a:prstGeom prst="rect">
            <a:avLst/>
          </a:prstGeom>
          <a:noFill/>
          <a:ln w="9525">
            <a:noFill/>
          </a:ln>
        </p:spPr>
        <p:txBody>
          <a:bodyPr wrap="none" lIns="0" rIns="0">
            <a:spAutoFit/>
          </a:bodyPr>
          <a:lstStyle/>
          <a:p>
            <a:pPr algn="ctr" eaLnBrk="1" hangingPunct="1">
              <a:lnSpc>
                <a:spcPct val="150000"/>
              </a:lnSpc>
            </a:pPr>
            <a:r>
              <a:rPr lang="en-US" altLang="zh-CN" dirty="0">
                <a:latin typeface="微软雅黑" panose="020B0503020204020204" pitchFamily="34" charset="-122"/>
              </a:rPr>
              <a:t>《</a:t>
            </a:r>
            <a:r>
              <a:rPr lang="zh-CN" altLang="en-US" dirty="0">
                <a:latin typeface="微软雅黑" panose="020B0503020204020204" pitchFamily="34" charset="-122"/>
              </a:rPr>
              <a:t>分析力学</a:t>
            </a:r>
            <a:r>
              <a:rPr lang="en-US" altLang="zh-CN" dirty="0">
                <a:latin typeface="微软雅黑" panose="020B0503020204020204" pitchFamily="34" charset="-122"/>
              </a:rPr>
              <a:t>》</a:t>
            </a:r>
            <a:endParaRPr lang="zh-CN" altLang="en-US" dirty="0">
              <a:latin typeface="微软雅黑" panose="020B0503020204020204" pitchFamily="34" charset="-122"/>
            </a:endParaRPr>
          </a:p>
        </p:txBody>
      </p:sp>
      <p:sp>
        <p:nvSpPr>
          <p:cNvPr id="31757" name="文本框 14"/>
          <p:cNvSpPr txBox="1"/>
          <p:nvPr/>
        </p:nvSpPr>
        <p:spPr>
          <a:xfrm>
            <a:off x="2435225" y="5435600"/>
            <a:ext cx="7316788" cy="336695"/>
          </a:xfrm>
          <a:prstGeom prst="rect">
            <a:avLst/>
          </a:prstGeom>
          <a:noFill/>
          <a:ln w="9525">
            <a:noFill/>
          </a:ln>
        </p:spPr>
        <p:txBody>
          <a:bodyPr>
            <a:spAutoFit/>
          </a:bodyPr>
          <a:lstStyle/>
          <a:p>
            <a:pPr algn="ctr" eaLnBrk="1" hangingPunct="1">
              <a:lnSpc>
                <a:spcPct val="150000"/>
              </a:lnSpc>
            </a:pPr>
            <a:endParaRPr lang="zh-CN" altLang="en-US" sz="1200" dirty="0">
              <a:solidFill>
                <a:srgbClr val="262626"/>
              </a:solidFill>
              <a:latin typeface="微软雅黑" panose="020B0503020204020204" pitchFamily="34" charset="-122"/>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31754"/>
                                        </p:tgtEl>
                                        <p:attrNameLst>
                                          <p:attrName>style.visibility</p:attrName>
                                        </p:attrNameLst>
                                      </p:cBhvr>
                                      <p:to>
                                        <p:strVal val="visible"/>
                                      </p:to>
                                    </p:set>
                                    <p:anim calcmode="lin" valueType="num">
                                      <p:cBhvr>
                                        <p:cTn id="7" dur="500" fill="hold"/>
                                        <p:tgtEl>
                                          <p:spTgt spid="31754"/>
                                        </p:tgtEl>
                                        <p:attrNameLst>
                                          <p:attrName>ppt_w</p:attrName>
                                        </p:attrNameLst>
                                      </p:cBhvr>
                                      <p:tavLst>
                                        <p:tav tm="0">
                                          <p:val>
                                            <p:fltVal val="0"/>
                                          </p:val>
                                        </p:tav>
                                        <p:tav tm="100000">
                                          <p:val>
                                            <p:strVal val="#ppt_w"/>
                                          </p:val>
                                        </p:tav>
                                      </p:tavLst>
                                    </p:anim>
                                    <p:anim calcmode="lin" valueType="num">
                                      <p:cBhvr>
                                        <p:cTn id="8" dur="500" fill="hold"/>
                                        <p:tgtEl>
                                          <p:spTgt spid="3175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31750"/>
                                        </p:tgtEl>
                                        <p:attrNameLst>
                                          <p:attrName>style.visibility</p:attrName>
                                        </p:attrNameLst>
                                      </p:cBhvr>
                                      <p:to>
                                        <p:strVal val="visible"/>
                                      </p:to>
                                    </p:set>
                                    <p:anim calcmode="lin" valueType="num">
                                      <p:cBhvr>
                                        <p:cTn id="21" dur="500" fill="hold"/>
                                        <p:tgtEl>
                                          <p:spTgt spid="31750"/>
                                        </p:tgtEl>
                                        <p:attrNameLst>
                                          <p:attrName>ppt_w</p:attrName>
                                        </p:attrNameLst>
                                      </p:cBhvr>
                                      <p:tavLst>
                                        <p:tav tm="0">
                                          <p:val>
                                            <p:fltVal val="0"/>
                                          </p:val>
                                        </p:tav>
                                        <p:tav tm="100000">
                                          <p:val>
                                            <p:strVal val="#ppt_w"/>
                                          </p:val>
                                        </p:tav>
                                      </p:tavLst>
                                    </p:anim>
                                    <p:anim calcmode="lin" valueType="num">
                                      <p:cBhvr>
                                        <p:cTn id="22" dur="500" fill="hold"/>
                                        <p:tgtEl>
                                          <p:spTgt spid="31750"/>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31752"/>
                                        </p:tgtEl>
                                        <p:attrNameLst>
                                          <p:attrName>style.visibility</p:attrName>
                                        </p:attrNameLst>
                                      </p:cBhvr>
                                      <p:to>
                                        <p:strVal val="visible"/>
                                      </p:to>
                                    </p:set>
                                    <p:anim calcmode="lin" valueType="num">
                                      <p:cBhvr>
                                        <p:cTn id="31" dur="500" fill="hold"/>
                                        <p:tgtEl>
                                          <p:spTgt spid="31752"/>
                                        </p:tgtEl>
                                        <p:attrNameLst>
                                          <p:attrName>ppt_w</p:attrName>
                                        </p:attrNameLst>
                                      </p:cBhvr>
                                      <p:tavLst>
                                        <p:tav tm="0">
                                          <p:val>
                                            <p:fltVal val="0"/>
                                          </p:val>
                                        </p:tav>
                                        <p:tav tm="100000">
                                          <p:val>
                                            <p:strVal val="#ppt_w"/>
                                          </p:val>
                                        </p:tav>
                                      </p:tavLst>
                                    </p:anim>
                                    <p:anim calcmode="lin" valueType="num">
                                      <p:cBhvr>
                                        <p:cTn id="32" dur="500" fill="hold"/>
                                        <p:tgtEl>
                                          <p:spTgt spid="31752"/>
                                        </p:tgtEl>
                                        <p:attrNameLst>
                                          <p:attrName>ppt_h</p:attrName>
                                        </p:attrNameLst>
                                      </p:cBhvr>
                                      <p:tavLst>
                                        <p:tav tm="0">
                                          <p:val>
                                            <p:strVal val="#ppt_h"/>
                                          </p:val>
                                        </p:tav>
                                        <p:tav tm="100000">
                                          <p:val>
                                            <p:strVal val="#ppt_h"/>
                                          </p:val>
                                        </p:tav>
                                      </p:tavLst>
                                    </p:anim>
                                  </p:childTnLst>
                                </p:cTn>
                              </p:par>
                              <p:par>
                                <p:cTn id="33" presetID="17" presetClass="entr" presetSubtype="1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4" grpId="0"/>
      <p:bldP spid="7" grpId="0" animBg="1"/>
      <p:bldP spid="5" grpId="0" animBg="1"/>
      <p:bldP spid="31750" grpId="0"/>
      <p:bldP spid="6" grpId="0" animBg="1"/>
      <p:bldP spid="31752" grpId="0"/>
      <p:bldP spid="11" grpId="0"/>
    </p:bldLst>
  </p:timing>
</p:sld>
</file>

<file path=ppt/tags/tag1.xml><?xml version="1.0" encoding="utf-8"?>
<p:tagLst xmlns:p="http://schemas.openxmlformats.org/presentationml/2006/main">
  <p:tag name="KSO_WM_DECORATE_SHAPE_ID" val="12"/>
</p:tagLst>
</file>

<file path=ppt/tags/tag2.xml><?xml version="1.0" encoding="utf-8"?>
<p:tagLst xmlns:p="http://schemas.openxmlformats.org/presentationml/2006/main">
  <p:tag name="KSO_WM_DECORATE_SHAPE_ID" val="12"/>
</p:tagLst>
</file>

<file path=ppt/tags/tag3.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197617_1*i*2"/>
  <p:tag name="KSO_WM_TEMPLATE_CATEGORY" val="mixed"/>
  <p:tag name="KSO_WM_TEMPLATE_INDEX" val="20197617"/>
  <p:tag name="KSO_WM_UNIT_LAYERLEVEL" val="1"/>
  <p:tag name="KSO_WM_TAG_VERSION" val="1.0"/>
  <p:tag name="KSO_WM_BEAUTIFY_FLAG" val="#wm#"/>
  <p:tag name="KSO_WM_UNIT_TYPE" val="i"/>
  <p:tag name="KSO_WM_UNIT_INDEX" val="2"/>
  <p:tag name="PA" val="v5.2.3"/>
  <p:tag name="KSO_WM_DECOATE_TAGETSHAPES_IDS" val="5124;6"/>
</p:tagLst>
</file>

<file path=ppt/tags/tag4.xml><?xml version="1.0" encoding="utf-8"?>
<p:tagLst xmlns:p="http://schemas.openxmlformats.org/presentationml/2006/main">
  <p:tag name="KSO_WM_DOC_GUID" val="{64f37097-a439-4ffe-9da6-7bf105148141}"/>
</p:tagLst>
</file>

<file path=ppt/theme/theme1.xml><?xml version="1.0" encoding="utf-8"?>
<a:theme xmlns:a="http://schemas.openxmlformats.org/drawingml/2006/main" name="清风素材 https://12sc.taobao.com">
  <a:themeElements>
    <a:clrScheme name="自定义 5">
      <a:dk1>
        <a:sysClr val="windowText" lastClr="000000"/>
      </a:dk1>
      <a:lt1>
        <a:sysClr val="window" lastClr="FFFFFF"/>
      </a:lt1>
      <a:dk2>
        <a:srgbClr val="44546A"/>
      </a:dk2>
      <a:lt2>
        <a:srgbClr val="E7E6E6"/>
      </a:lt2>
      <a:accent1>
        <a:srgbClr val="00B0F0"/>
      </a:accent1>
      <a:accent2>
        <a:srgbClr val="0070C0"/>
      </a:accent2>
      <a:accent3>
        <a:srgbClr val="92D050"/>
      </a:accent3>
      <a:accent4>
        <a:srgbClr val="FFC000"/>
      </a:accent4>
      <a:accent5>
        <a:srgbClr val="ED7D31"/>
      </a:accent5>
      <a:accent6>
        <a:srgbClr val="954F72"/>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1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3391</Words>
  <Application>WPS 演示</Application>
  <PresentationFormat>宽屏</PresentationFormat>
  <Paragraphs>193</Paragraphs>
  <Slides>20</Slides>
  <Notes>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13</vt:i4>
      </vt:variant>
      <vt:variant>
        <vt:lpstr>幻灯片标题</vt:lpstr>
      </vt:variant>
      <vt:variant>
        <vt:i4>20</vt:i4>
      </vt:variant>
    </vt:vector>
  </HeadingPairs>
  <TitlesOfParts>
    <vt:vector size="47" baseType="lpstr">
      <vt:lpstr>Arial</vt:lpstr>
      <vt:lpstr>宋体</vt:lpstr>
      <vt:lpstr>Wingdings</vt:lpstr>
      <vt:lpstr>Calibri</vt:lpstr>
      <vt:lpstr>微软雅黑</vt:lpstr>
      <vt:lpstr>Calibri Light</vt:lpstr>
      <vt:lpstr>方正正中黑_GBK</vt:lpstr>
      <vt:lpstr>等线</vt:lpstr>
      <vt:lpstr>Impact</vt:lpstr>
      <vt:lpstr>华文楷体</vt:lpstr>
      <vt:lpstr>Arial Unicode MS</vt:lpstr>
      <vt:lpstr>Monotype Corsiva</vt:lpstr>
      <vt:lpstr>清风素材 https://12sc.taobao.com</vt:lpstr>
      <vt:lpstr>清风素材1 https://12sc.taobao.com</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辰风</cp:lastModifiedBy>
  <cp:revision>21</cp:revision>
  <dcterms:created xsi:type="dcterms:W3CDTF">2017-03-05T08:43:00Z</dcterms:created>
  <dcterms:modified xsi:type="dcterms:W3CDTF">2019-03-31T13:31:45Z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